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2" r:id="rId3"/>
    <p:sldId id="267" r:id="rId4"/>
    <p:sldId id="265" r:id="rId5"/>
    <p:sldId id="261" r:id="rId6"/>
    <p:sldId id="266" r:id="rId7"/>
    <p:sldId id="257" r:id="rId8"/>
    <p:sldId id="274" r:id="rId9"/>
    <p:sldId id="260" r:id="rId10"/>
    <p:sldId id="278" r:id="rId11"/>
    <p:sldId id="273" r:id="rId12"/>
    <p:sldId id="272" r:id="rId13"/>
    <p:sldId id="275" r:id="rId14"/>
    <p:sldId id="269" r:id="rId15"/>
    <p:sldId id="268" r:id="rId16"/>
    <p:sldId id="270" r:id="rId17"/>
    <p:sldId id="276" r:id="rId18"/>
    <p:sldId id="277" r:id="rId19"/>
    <p:sldId id="279" r:id="rId20"/>
    <p:sldId id="280"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5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E75A2A-E521-4F16-8BB7-2E9B648996AB}" type="datetimeFigureOut">
              <a:rPr lang="en-AU" smtClean="0"/>
              <a:t>7/10/2012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F55E0E-4457-4B03-972B-C74B5708F267}" type="slidenum">
              <a:rPr lang="en-AU" smtClean="0"/>
              <a:t>‹#›</a:t>
            </a:fld>
            <a:endParaRPr lang="en-AU"/>
          </a:p>
        </p:txBody>
      </p:sp>
    </p:spTree>
    <p:extLst>
      <p:ext uri="{BB962C8B-B14F-4D97-AF65-F5344CB8AC3E}">
        <p14:creationId xmlns:p14="http://schemas.microsoft.com/office/powerpoint/2010/main" val="2029259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9F55E0E-4457-4B03-972B-C74B5708F267}" type="slidenum">
              <a:rPr lang="en-AU" smtClean="0"/>
              <a:t>4</a:t>
            </a:fld>
            <a:endParaRPr lang="en-AU"/>
          </a:p>
        </p:txBody>
      </p:sp>
    </p:spTree>
    <p:extLst>
      <p:ext uri="{BB962C8B-B14F-4D97-AF65-F5344CB8AC3E}">
        <p14:creationId xmlns:p14="http://schemas.microsoft.com/office/powerpoint/2010/main" val="3186187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EA0CB7-C132-4DB6-9C4C-D0340670AD36}" type="datetime1">
              <a:rPr lang="en-US" smtClean="0"/>
              <a:t>07-Oct-12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1855994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FD6FC-7228-42FC-A562-D9810AAC3324}" type="datetime1">
              <a:rPr lang="en-US" smtClean="0"/>
              <a:t>07-Oct-12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719868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69823-41E1-4CE0-A970-5F6D7DBC055D}" type="datetime1">
              <a:rPr lang="en-US" smtClean="0"/>
              <a:t>07-Oct-12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593146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BACC73-CA84-4625-8287-6A7AB74E1119}" type="datetime1">
              <a:rPr lang="en-US" smtClean="0"/>
              <a:t>07-Oct-12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302977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14AF6-990E-4296-BEB4-74C3DBA6E748}" type="datetime1">
              <a:rPr lang="en-US" smtClean="0"/>
              <a:t>07-Oct-12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2818778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262C6A-13CF-41CC-8413-C90E38514F36}" type="datetime1">
              <a:rPr lang="en-US" smtClean="0"/>
              <a:t>07-Oct-12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1210868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02F12D-E3B6-4626-B480-FF48B3B64866}" type="datetime1">
              <a:rPr lang="en-US" smtClean="0"/>
              <a:t>07-Oct-12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2311410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0ED713-298A-43BE-A5CC-564C6866797D}" type="datetime1">
              <a:rPr lang="en-US" smtClean="0"/>
              <a:t>07-Oct-12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1630294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E85AF6-C4E3-47AE-9E90-609CBDF4C204}" type="datetime1">
              <a:rPr lang="en-US" smtClean="0"/>
              <a:t>07-Oct-12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2696951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C961F1-7CC6-487C-B4A1-FFFA74EEF0B0}" type="datetime1">
              <a:rPr lang="en-US" smtClean="0"/>
              <a:t>07-Oct-12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23383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256AFF-DEEF-4847-BF88-B4E42FC8A1ED}" type="datetime1">
              <a:rPr lang="en-US" smtClean="0"/>
              <a:t>07-Oct-12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DCD936-61EF-4CDC-A80B-3812361D96F6}" type="slidenum">
              <a:rPr lang="en-US" smtClean="0"/>
              <a:t>‹#›</a:t>
            </a:fld>
            <a:endParaRPr lang="en-US"/>
          </a:p>
        </p:txBody>
      </p:sp>
    </p:spTree>
    <p:extLst>
      <p:ext uri="{BB962C8B-B14F-4D97-AF65-F5344CB8AC3E}">
        <p14:creationId xmlns:p14="http://schemas.microsoft.com/office/powerpoint/2010/main" val="1447782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27CE5-1758-4CAA-B52C-5F1D67BCD9B4}" type="datetime1">
              <a:rPr lang="en-US" smtClean="0"/>
              <a:t>07-Oct-12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CD936-61EF-4CDC-A80B-3812361D96F6}" type="slidenum">
              <a:rPr lang="en-US" smtClean="0"/>
              <a:t>‹#›</a:t>
            </a:fld>
            <a:endParaRPr lang="en-US"/>
          </a:p>
        </p:txBody>
      </p:sp>
    </p:spTree>
    <p:extLst>
      <p:ext uri="{BB962C8B-B14F-4D97-AF65-F5344CB8AC3E}">
        <p14:creationId xmlns:p14="http://schemas.microsoft.com/office/powerpoint/2010/main" val="624288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eb.qnap.com/pro_detail_feature.asp?p_id=192"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eb.qnap.com/pro_detail_feature.asp?p_id=19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AU" b="1" dirty="0" smtClean="0">
                <a:solidFill>
                  <a:srgbClr val="00B050"/>
                </a:solidFill>
              </a:rPr>
              <a:t>Integrate Sustainability </a:t>
            </a:r>
            <a:r>
              <a:rPr lang="en-AU" b="1" dirty="0">
                <a:solidFill>
                  <a:srgbClr val="00B050"/>
                </a:solidFill>
              </a:rPr>
              <a:t>into ICT </a:t>
            </a:r>
            <a:r>
              <a:rPr lang="en-AU" b="1" dirty="0" smtClean="0">
                <a:solidFill>
                  <a:srgbClr val="00B050"/>
                </a:solidFill>
              </a:rPr>
              <a:t>Planning &amp; Design </a:t>
            </a:r>
            <a:endParaRPr lang="en-US" b="1" dirty="0">
              <a:solidFill>
                <a:srgbClr val="00B050"/>
              </a:solidFill>
            </a:endParaRPr>
          </a:p>
        </p:txBody>
      </p:sp>
      <p:sp>
        <p:nvSpPr>
          <p:cNvPr id="3" name="Subtitle 2"/>
          <p:cNvSpPr>
            <a:spLocks noGrp="1"/>
          </p:cNvSpPr>
          <p:nvPr>
            <p:ph type="subTitle" idx="1"/>
          </p:nvPr>
        </p:nvSpPr>
        <p:spPr>
          <a:xfrm>
            <a:off x="1295400" y="2209800"/>
            <a:ext cx="6400800" cy="1752600"/>
          </a:xfrm>
        </p:spPr>
        <p:txBody>
          <a:bodyPr/>
          <a:lstStyle/>
          <a:p>
            <a:r>
              <a:rPr lang="en-US" dirty="0" smtClean="0"/>
              <a:t>Prepared by</a:t>
            </a:r>
          </a:p>
          <a:p>
            <a:r>
              <a:rPr lang="en-US" dirty="0" smtClean="0"/>
              <a:t>Aung Zaw Oo (Student of Adv. Dip in IT (Security), </a:t>
            </a:r>
            <a:r>
              <a:rPr lang="en-US" dirty="0" err="1" smtClean="0"/>
              <a:t>Blacktown</a:t>
            </a:r>
            <a:r>
              <a:rPr lang="en-US" dirty="0" smtClean="0"/>
              <a:t> TAFE)</a:t>
            </a:r>
            <a:endParaRPr lang="en-US" dirty="0"/>
          </a:p>
        </p:txBody>
      </p:sp>
      <p:sp>
        <p:nvSpPr>
          <p:cNvPr id="4" name="Slide Number Placeholder 3"/>
          <p:cNvSpPr>
            <a:spLocks noGrp="1"/>
          </p:cNvSpPr>
          <p:nvPr>
            <p:ph type="sldNum" sz="quarter" idx="12"/>
          </p:nvPr>
        </p:nvSpPr>
        <p:spPr/>
        <p:txBody>
          <a:bodyPr/>
          <a:lstStyle/>
          <a:p>
            <a:fld id="{44DCD936-61EF-4CDC-A80B-3812361D96F6}" type="slidenum">
              <a:rPr lang="en-US" smtClean="0"/>
              <a:t>1</a:t>
            </a:fld>
            <a:endParaRPr lang="en-US"/>
          </a:p>
        </p:txBody>
      </p:sp>
      <p:pic>
        <p:nvPicPr>
          <p:cNvPr id="1026" name="Picture 2" descr="sustainabil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962400"/>
            <a:ext cx="3124200" cy="250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722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rgbClr val="00B050"/>
                </a:solidFill>
              </a:rPr>
              <a:t>2.	ICT sustainability from a business standpoint</a:t>
            </a:r>
            <a:endParaRPr lang="en-US" sz="3200" b="1" dirty="0">
              <a:solidFill>
                <a:srgbClr val="00B050"/>
              </a:solidFill>
            </a:endParaRPr>
          </a:p>
        </p:txBody>
      </p:sp>
      <p:sp>
        <p:nvSpPr>
          <p:cNvPr id="4" name="Slide Number Placeholder 3"/>
          <p:cNvSpPr>
            <a:spLocks noGrp="1"/>
          </p:cNvSpPr>
          <p:nvPr>
            <p:ph type="sldNum" sz="quarter" idx="12"/>
          </p:nvPr>
        </p:nvSpPr>
        <p:spPr/>
        <p:txBody>
          <a:bodyPr/>
          <a:lstStyle/>
          <a:p>
            <a:fld id="{44DCD936-61EF-4CDC-A80B-3812361D96F6}" type="slidenum">
              <a:rPr lang="en-US" smtClean="0"/>
              <a:t>10</a:t>
            </a:fld>
            <a:endParaRPr lang="en-US"/>
          </a:p>
        </p:txBody>
      </p:sp>
      <p:pic>
        <p:nvPicPr>
          <p:cNvPr id="4098" name="Picture 2" descr="sustainabil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545771"/>
            <a:ext cx="577850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9784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3.	Energy efficiency as a stepping stone to sustainability</a:t>
            </a:r>
            <a:endParaRPr lang="en-AU" sz="3600" b="1" dirty="0">
              <a:solidFill>
                <a:srgbClr val="00B050"/>
              </a:solidFill>
            </a:endParaRPr>
          </a:p>
        </p:txBody>
      </p:sp>
      <p:sp>
        <p:nvSpPr>
          <p:cNvPr id="3" name="Content Placeholder 2"/>
          <p:cNvSpPr>
            <a:spLocks noGrp="1"/>
          </p:cNvSpPr>
          <p:nvPr>
            <p:ph idx="1"/>
          </p:nvPr>
        </p:nvSpPr>
        <p:spPr/>
        <p:txBody>
          <a:bodyPr>
            <a:normAutofit fontScale="62500" lnSpcReduction="20000"/>
          </a:bodyPr>
          <a:lstStyle/>
          <a:p>
            <a:r>
              <a:rPr lang="en-US" dirty="0"/>
              <a:t>There are various different motivations to improve energy efficiency. Reducing energy use reduces energy costs and may result in a financial cost saving to consumers if the energy savings offset any additional costs of implementing an energy efficient technology. Reducing energy use is also seen as a key solution to the problem of reducing emissions. According to the International Energy Agency, improved energy efficiency in buildings, industrial processes and transportation could reduce the world's energy needs in 2050 by one third, and help control global emissions of greenhouse gases</a:t>
            </a:r>
            <a:r>
              <a:rPr lang="en-US" dirty="0" smtClean="0"/>
              <a:t>.</a:t>
            </a:r>
            <a:endParaRPr lang="en-US" dirty="0"/>
          </a:p>
          <a:p>
            <a:endParaRPr lang="en-US" dirty="0"/>
          </a:p>
          <a:p>
            <a:r>
              <a:rPr lang="en-US" dirty="0"/>
              <a:t>Energy efficiency and renewable energy are said to be the twin pillars of sustainable energy </a:t>
            </a:r>
            <a:r>
              <a:rPr lang="en-US" smtClean="0"/>
              <a:t>policy. In </a:t>
            </a:r>
            <a:r>
              <a:rPr lang="en-US" dirty="0"/>
              <a:t>many countries energy efficiency is also seen to have a national security benefit because it can be used to reduce the level of energy imports from foreign countries and may slow down the rate at which domestic energy resources are depleted.</a:t>
            </a:r>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11</a:t>
            </a:fld>
            <a:endParaRPr lang="en-US"/>
          </a:p>
        </p:txBody>
      </p:sp>
    </p:spTree>
    <p:extLst>
      <p:ext uri="{BB962C8B-B14F-4D97-AF65-F5344CB8AC3E}">
        <p14:creationId xmlns:p14="http://schemas.microsoft.com/office/powerpoint/2010/main" val="161832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smtClean="0">
                <a:solidFill>
                  <a:srgbClr val="00B050"/>
                </a:solidFill>
              </a:rPr>
              <a:t>4.	Individual </a:t>
            </a:r>
            <a:r>
              <a:rPr lang="en-AU" sz="3600" b="1" dirty="0">
                <a:solidFill>
                  <a:srgbClr val="00B050"/>
                </a:solidFill>
              </a:rPr>
              <a:t>Project Strategy</a:t>
            </a:r>
          </a:p>
        </p:txBody>
      </p:sp>
      <p:sp>
        <p:nvSpPr>
          <p:cNvPr id="3" name="Content Placeholder 2"/>
          <p:cNvSpPr>
            <a:spLocks noGrp="1"/>
          </p:cNvSpPr>
          <p:nvPr>
            <p:ph idx="1"/>
          </p:nvPr>
        </p:nvSpPr>
        <p:spPr/>
        <p:txBody>
          <a:bodyPr>
            <a:normAutofit fontScale="92500"/>
          </a:bodyPr>
          <a:lstStyle/>
          <a:p>
            <a:r>
              <a:rPr lang="en-US" dirty="0" err="1" smtClean="0"/>
              <a:t>Analyse</a:t>
            </a:r>
            <a:r>
              <a:rPr lang="en-US" dirty="0" smtClean="0"/>
              <a:t> </a:t>
            </a:r>
            <a:r>
              <a:rPr lang="en-US" dirty="0"/>
              <a:t>energy audit data on enterprise resource </a:t>
            </a:r>
            <a:r>
              <a:rPr lang="en-US" dirty="0" smtClean="0"/>
              <a:t>consumption.</a:t>
            </a:r>
            <a:endParaRPr lang="en-US" dirty="0"/>
          </a:p>
          <a:p>
            <a:r>
              <a:rPr lang="en-US" dirty="0"/>
              <a:t>P</a:t>
            </a:r>
            <a:r>
              <a:rPr lang="en-US" dirty="0" smtClean="0"/>
              <a:t>lan </a:t>
            </a:r>
            <a:r>
              <a:rPr lang="en-US" dirty="0"/>
              <a:t>and integrate sustainability into ICT projects by devising strategies to conserve resources</a:t>
            </a:r>
          </a:p>
          <a:p>
            <a:r>
              <a:rPr lang="en-US" dirty="0" smtClean="0"/>
              <a:t>Develop </a:t>
            </a:r>
            <a:r>
              <a:rPr lang="en-US" dirty="0"/>
              <a:t>and monitor policies for review and improvements, benchmarking against industry best practice and attempting new approaches continuously over time.</a:t>
            </a:r>
          </a:p>
          <a:p>
            <a:pPr marL="0" indent="0">
              <a:buNone/>
            </a:pPr>
            <a:r>
              <a:rPr lang="en-AU" dirty="0" smtClean="0"/>
              <a:t> </a:t>
            </a:r>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12</a:t>
            </a:fld>
            <a:endParaRPr lang="en-US"/>
          </a:p>
        </p:txBody>
      </p:sp>
    </p:spTree>
    <p:extLst>
      <p:ext uri="{BB962C8B-B14F-4D97-AF65-F5344CB8AC3E}">
        <p14:creationId xmlns:p14="http://schemas.microsoft.com/office/powerpoint/2010/main" val="214847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B050"/>
                </a:solidFill>
              </a:rPr>
              <a:t>5.	Network operation and security</a:t>
            </a:r>
            <a:endParaRPr lang="en-AU" sz="3600" b="1" dirty="0">
              <a:solidFill>
                <a:srgbClr val="00B050"/>
              </a:solidFill>
            </a:endParaRPr>
          </a:p>
        </p:txBody>
      </p:sp>
      <p:sp>
        <p:nvSpPr>
          <p:cNvPr id="3" name="Content Placeholder 2"/>
          <p:cNvSpPr>
            <a:spLocks noGrp="1"/>
          </p:cNvSpPr>
          <p:nvPr>
            <p:ph idx="1"/>
          </p:nvPr>
        </p:nvSpPr>
        <p:spPr/>
        <p:txBody>
          <a:bodyPr>
            <a:normAutofit fontScale="55000" lnSpcReduction="20000"/>
          </a:bodyPr>
          <a:lstStyle/>
          <a:p>
            <a:r>
              <a:rPr lang="en-AU" b="1" dirty="0" smtClean="0"/>
              <a:t>Network Operating System</a:t>
            </a:r>
          </a:p>
          <a:p>
            <a:pPr marL="0" indent="0">
              <a:buNone/>
            </a:pPr>
            <a:r>
              <a:rPr lang="en-AU" dirty="0" smtClean="0"/>
              <a:t>	QNAP NAS Firmware 3.6</a:t>
            </a:r>
          </a:p>
          <a:p>
            <a:r>
              <a:rPr lang="en-AU" b="1" dirty="0" smtClean="0"/>
              <a:t>Security</a:t>
            </a:r>
          </a:p>
          <a:p>
            <a:pPr lvl="1"/>
            <a:r>
              <a:rPr lang="en-AU" dirty="0" smtClean="0"/>
              <a:t>IP Filter</a:t>
            </a:r>
          </a:p>
          <a:p>
            <a:pPr lvl="1"/>
            <a:r>
              <a:rPr lang="en-AU" dirty="0" smtClean="0"/>
              <a:t>Network Access Protection with Auto-blocking</a:t>
            </a:r>
          </a:p>
          <a:p>
            <a:pPr lvl="1"/>
            <a:r>
              <a:rPr lang="en-AU" dirty="0" smtClean="0"/>
              <a:t>Importable SSL Certificate</a:t>
            </a:r>
          </a:p>
          <a:p>
            <a:pPr lvl="1"/>
            <a:r>
              <a:rPr lang="en-AU" dirty="0" smtClean="0"/>
              <a:t>Security Access</a:t>
            </a:r>
          </a:p>
          <a:p>
            <a:pPr lvl="2"/>
            <a:r>
              <a:rPr lang="en-AU" dirty="0" smtClean="0"/>
              <a:t>HTTPS Connections</a:t>
            </a:r>
          </a:p>
          <a:p>
            <a:pPr lvl="2"/>
            <a:r>
              <a:rPr lang="en-AU" dirty="0" smtClean="0"/>
              <a:t>FTP with SSL/TLS (Explicit)</a:t>
            </a:r>
          </a:p>
          <a:p>
            <a:pPr lvl="2"/>
            <a:r>
              <a:rPr lang="en-AU" dirty="0" smtClean="0"/>
              <a:t>SSH/SFTP Connections (Administrator Only)</a:t>
            </a:r>
          </a:p>
          <a:p>
            <a:pPr lvl="2"/>
            <a:r>
              <a:rPr lang="en-AU" dirty="0" smtClean="0"/>
              <a:t>Encrypted Remote Replication (</a:t>
            </a:r>
            <a:r>
              <a:rPr lang="en-AU" dirty="0" err="1" smtClean="0"/>
              <a:t>Rsync</a:t>
            </a:r>
            <a:r>
              <a:rPr lang="en-AU" dirty="0" smtClean="0"/>
              <a:t> over SSH)</a:t>
            </a:r>
          </a:p>
          <a:p>
            <a:pPr lvl="1"/>
            <a:r>
              <a:rPr lang="en-AU" dirty="0" smtClean="0"/>
              <a:t>CIFS Host Access Control Shares Folders</a:t>
            </a:r>
          </a:p>
          <a:p>
            <a:pPr lvl="1"/>
            <a:r>
              <a:rPr lang="en-AU" dirty="0" smtClean="0"/>
              <a:t>Service Binding</a:t>
            </a:r>
          </a:p>
          <a:p>
            <a:pPr lvl="1"/>
            <a:r>
              <a:rPr lang="en-AU" dirty="0" smtClean="0"/>
              <a:t>External Drive Encryption</a:t>
            </a:r>
          </a:p>
          <a:p>
            <a:pPr lvl="1"/>
            <a:r>
              <a:rPr lang="en-AU" dirty="0" smtClean="0"/>
              <a:t>Antivirus Protection</a:t>
            </a:r>
          </a:p>
          <a:p>
            <a:pPr lvl="1"/>
            <a:r>
              <a:rPr lang="en-AU" dirty="0" smtClean="0"/>
              <a:t>Import SSL Certificate</a:t>
            </a:r>
          </a:p>
          <a:p>
            <a:pPr lvl="1"/>
            <a:r>
              <a:rPr lang="en-AU" dirty="0" smtClean="0"/>
              <a:t>Instant Alert via Email, SMS Instant Messaging (Windows Live Messenger), Buzzer and LCD Panel</a:t>
            </a:r>
          </a:p>
          <a:p>
            <a:pPr lvl="1"/>
            <a:endParaRPr lang="en-AU" dirty="0" smtClean="0"/>
          </a:p>
          <a:p>
            <a:endParaRPr lang="en-AU" dirty="0" smtClean="0"/>
          </a:p>
        </p:txBody>
      </p:sp>
      <p:sp>
        <p:nvSpPr>
          <p:cNvPr id="4" name="Slide Number Placeholder 3"/>
          <p:cNvSpPr>
            <a:spLocks noGrp="1"/>
          </p:cNvSpPr>
          <p:nvPr>
            <p:ph type="sldNum" sz="quarter" idx="12"/>
          </p:nvPr>
        </p:nvSpPr>
        <p:spPr/>
        <p:txBody>
          <a:bodyPr/>
          <a:lstStyle/>
          <a:p>
            <a:fld id="{44DCD936-61EF-4CDC-A80B-3812361D96F6}" type="slidenum">
              <a:rPr lang="en-US" smtClean="0"/>
              <a:t>13</a:t>
            </a:fld>
            <a:endParaRPr lang="en-US"/>
          </a:p>
        </p:txBody>
      </p:sp>
    </p:spTree>
    <p:extLst>
      <p:ext uri="{BB962C8B-B14F-4D97-AF65-F5344CB8AC3E}">
        <p14:creationId xmlns:p14="http://schemas.microsoft.com/office/powerpoint/2010/main" val="2402056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6.	Recommended Sustainability in ICT </a:t>
            </a:r>
            <a:r>
              <a:rPr lang="en-US" sz="3600" b="1" dirty="0"/>
              <a:t>System</a:t>
            </a:r>
            <a:endParaRPr lang="en-AU" sz="3600" b="1" dirty="0"/>
          </a:p>
        </p:txBody>
      </p:sp>
      <p:sp>
        <p:nvSpPr>
          <p:cNvPr id="3" name="Content Placeholder 2"/>
          <p:cNvSpPr>
            <a:spLocks noGrp="1"/>
          </p:cNvSpPr>
          <p:nvPr>
            <p:ph idx="1"/>
          </p:nvPr>
        </p:nvSpPr>
        <p:spPr/>
        <p:txBody>
          <a:bodyPr/>
          <a:lstStyle/>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14</a:t>
            </a:fld>
            <a:endParaRPr lang="en-US"/>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62862"/>
            <a:ext cx="8229600" cy="536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0734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00B050"/>
                </a:solidFill>
              </a:rPr>
              <a:t>6.	Recommended Sustainability in </a:t>
            </a:r>
            <a:r>
              <a:rPr lang="en-US" b="1" dirty="0" smtClean="0">
                <a:solidFill>
                  <a:srgbClr val="00B050"/>
                </a:solidFill>
              </a:rPr>
              <a:t>ICT (Continued)</a:t>
            </a:r>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15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3686175" cy="380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62000" y="5324475"/>
            <a:ext cx="6302375" cy="1384995"/>
          </a:xfrm>
          <a:prstGeom prst="rect">
            <a:avLst/>
          </a:prstGeom>
        </p:spPr>
        <p:txBody>
          <a:bodyPr wrap="square">
            <a:spAutoFit/>
          </a:bodyPr>
          <a:lstStyle/>
          <a:p>
            <a:pPr lvl="0" algn="ctr">
              <a:spcBef>
                <a:spcPct val="0"/>
              </a:spcBef>
            </a:pPr>
            <a:r>
              <a:rPr lang="en-AU" sz="2000" dirty="0">
                <a:solidFill>
                  <a:prstClr val="black"/>
                </a:solidFill>
                <a:ea typeface="+mj-ea"/>
                <a:cs typeface="+mj-cs"/>
              </a:rPr>
              <a:t>Recommended NAS (QNAP TS-212)</a:t>
            </a:r>
            <a:r>
              <a:rPr lang="en-AU" sz="4400" dirty="0">
                <a:solidFill>
                  <a:prstClr val="black"/>
                </a:solidFill>
                <a:ea typeface="+mj-ea"/>
                <a:cs typeface="+mj-cs"/>
              </a:rPr>
              <a:t/>
            </a:r>
            <a:br>
              <a:rPr lang="en-AU" sz="4400" dirty="0">
                <a:solidFill>
                  <a:prstClr val="black"/>
                </a:solidFill>
                <a:ea typeface="+mj-ea"/>
                <a:cs typeface="+mj-cs"/>
              </a:rPr>
            </a:br>
            <a:r>
              <a:rPr lang="en-AU" sz="2000" dirty="0">
                <a:solidFill>
                  <a:prstClr val="black"/>
                </a:solidFill>
                <a:ea typeface="+mj-ea"/>
                <a:cs typeface="+mj-cs"/>
                <a:hlinkClick r:id="rId3"/>
              </a:rPr>
              <a:t>http://web.qnap.com/pro_detail_feature.asp?p_id=192</a:t>
            </a:r>
            <a:r>
              <a:rPr lang="en-AU" sz="4400" dirty="0">
                <a:solidFill>
                  <a:prstClr val="black"/>
                </a:solidFill>
                <a:ea typeface="+mj-ea"/>
                <a:cs typeface="+mj-cs"/>
              </a:rPr>
              <a:t/>
            </a:r>
            <a:br>
              <a:rPr lang="en-AU" sz="4400" dirty="0">
                <a:solidFill>
                  <a:prstClr val="black"/>
                </a:solidFill>
                <a:ea typeface="+mj-ea"/>
                <a:cs typeface="+mj-cs"/>
              </a:rPr>
            </a:br>
            <a:endParaRPr lang="en-AU" sz="4400" dirty="0">
              <a:solidFill>
                <a:prstClr val="black"/>
              </a:solidFill>
              <a:ea typeface="+mj-ea"/>
              <a:cs typeface="+mj-cs"/>
            </a:endParaRPr>
          </a:p>
        </p:txBody>
      </p:sp>
    </p:spTree>
    <p:extLst>
      <p:ext uri="{BB962C8B-B14F-4D97-AF65-F5344CB8AC3E}">
        <p14:creationId xmlns:p14="http://schemas.microsoft.com/office/powerpoint/2010/main" val="2019778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6.	Recommended Sustainability in </a:t>
            </a:r>
            <a:r>
              <a:rPr lang="en-US" sz="3600" b="1" dirty="0" smtClean="0">
                <a:solidFill>
                  <a:srgbClr val="00B050"/>
                </a:solidFill>
              </a:rPr>
              <a:t>ICT (Continued)</a:t>
            </a:r>
            <a:endParaRPr lang="en-AU" sz="3600" dirty="0"/>
          </a:p>
        </p:txBody>
      </p:sp>
      <p:sp>
        <p:nvSpPr>
          <p:cNvPr id="3" name="Content Placeholder 2"/>
          <p:cNvSpPr>
            <a:spLocks noGrp="1"/>
          </p:cNvSpPr>
          <p:nvPr>
            <p:ph idx="1"/>
          </p:nvPr>
        </p:nvSpPr>
        <p:spPr/>
        <p:txBody>
          <a:bodyPr>
            <a:normAutofit/>
          </a:bodyPr>
          <a:lstStyle/>
          <a:p>
            <a:r>
              <a:rPr lang="en-AU" sz="2800" b="1" dirty="0"/>
              <a:t>Eco-friendly, </a:t>
            </a:r>
            <a:r>
              <a:rPr lang="en-AU" sz="2800" b="1" dirty="0" smtClean="0"/>
              <a:t>Energy-efficient Design</a:t>
            </a:r>
            <a:endParaRPr lang="en-AU" sz="2800" b="1" dirty="0"/>
          </a:p>
          <a:p>
            <a:pPr lvl="1"/>
            <a:r>
              <a:rPr lang="en-US" sz="1600" dirty="0" smtClean="0"/>
              <a:t>QNAP </a:t>
            </a:r>
            <a:r>
              <a:rPr lang="en-US" sz="1600" dirty="0"/>
              <a:t>Turbo NAS features the latest green technologies </a:t>
            </a:r>
            <a:r>
              <a:rPr lang="en-US" sz="1600" dirty="0" smtClean="0"/>
              <a:t>to protect </a:t>
            </a:r>
            <a:r>
              <a:rPr lang="en-US" sz="1600" dirty="0"/>
              <a:t>the environment and save money on your energy bill.</a:t>
            </a:r>
          </a:p>
          <a:p>
            <a:pPr lvl="1"/>
            <a:r>
              <a:rPr lang="en-US" sz="1600" dirty="0"/>
              <a:t>The hard drives on the NAS can be configured to </a:t>
            </a:r>
            <a:r>
              <a:rPr lang="en-US" sz="1600" dirty="0" smtClean="0"/>
              <a:t>enter standby </a:t>
            </a:r>
            <a:r>
              <a:rPr lang="en-US" sz="1600" dirty="0"/>
              <a:t>mode after a period of idling to </a:t>
            </a:r>
            <a:r>
              <a:rPr lang="en-US" sz="1600" dirty="0" smtClean="0"/>
              <a:t>reduce </a:t>
            </a:r>
            <a:r>
              <a:rPr lang="en-US" sz="1600" dirty="0"/>
              <a:t>the </a:t>
            </a:r>
            <a:r>
              <a:rPr lang="en-US" sz="1600" dirty="0" smtClean="0"/>
              <a:t>power consumption </a:t>
            </a:r>
            <a:r>
              <a:rPr lang="en-US" sz="1600" dirty="0"/>
              <a:t>and extend their lifespan. </a:t>
            </a:r>
            <a:endParaRPr lang="en-US" sz="1600" dirty="0" smtClean="0"/>
          </a:p>
          <a:p>
            <a:pPr lvl="1"/>
            <a:r>
              <a:rPr lang="en-US" sz="1600" dirty="0" smtClean="0"/>
              <a:t>The </a:t>
            </a:r>
            <a:r>
              <a:rPr lang="en-US" sz="1600" dirty="0"/>
              <a:t>smart fan </a:t>
            </a:r>
            <a:r>
              <a:rPr lang="en-US" sz="1600" dirty="0" smtClean="0"/>
              <a:t>monitors the </a:t>
            </a:r>
            <a:r>
              <a:rPr lang="en-US" sz="1600" dirty="0"/>
              <a:t>server and hard drive temperature and automatically adjusts the fan speed for quiet 24/7 operation. </a:t>
            </a:r>
            <a:endParaRPr lang="en-US" sz="1600" dirty="0" smtClean="0"/>
          </a:p>
          <a:p>
            <a:pPr lvl="1"/>
            <a:r>
              <a:rPr lang="en-US" sz="1600" dirty="0" smtClean="0"/>
              <a:t>The </a:t>
            </a:r>
            <a:r>
              <a:rPr lang="en-US" sz="1600" dirty="0"/>
              <a:t>NAS </a:t>
            </a:r>
            <a:r>
              <a:rPr lang="en-US" sz="1600" dirty="0" smtClean="0"/>
              <a:t>can be </a:t>
            </a:r>
            <a:r>
              <a:rPr lang="en-US" sz="1600" dirty="0"/>
              <a:t>scheduled for automatic power on and off to save </a:t>
            </a:r>
            <a:r>
              <a:rPr lang="en-US" sz="1600" dirty="0" smtClean="0"/>
              <a:t>energy when </a:t>
            </a:r>
            <a:r>
              <a:rPr lang="en-US" sz="1600" dirty="0"/>
              <a:t>no data access is required.</a:t>
            </a:r>
            <a:endParaRPr lang="en-AU" sz="1600" dirty="0"/>
          </a:p>
        </p:txBody>
      </p:sp>
      <p:sp>
        <p:nvSpPr>
          <p:cNvPr id="4" name="Slide Number Placeholder 3"/>
          <p:cNvSpPr>
            <a:spLocks noGrp="1"/>
          </p:cNvSpPr>
          <p:nvPr>
            <p:ph type="sldNum" sz="quarter" idx="12"/>
          </p:nvPr>
        </p:nvSpPr>
        <p:spPr/>
        <p:txBody>
          <a:bodyPr/>
          <a:lstStyle/>
          <a:p>
            <a:fld id="{44DCD936-61EF-4CDC-A80B-3812361D96F6}" type="slidenum">
              <a:rPr lang="en-US" smtClean="0"/>
              <a:t>16</a:t>
            </a:fld>
            <a:endParaRPr lang="en-US"/>
          </a:p>
        </p:txBody>
      </p:sp>
    </p:spTree>
    <p:extLst>
      <p:ext uri="{BB962C8B-B14F-4D97-AF65-F5344CB8AC3E}">
        <p14:creationId xmlns:p14="http://schemas.microsoft.com/office/powerpoint/2010/main" val="1455645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a:solidFill>
                  <a:srgbClr val="00B050"/>
                </a:solidFill>
              </a:rPr>
              <a:t>7.	Test results</a:t>
            </a:r>
          </a:p>
        </p:txBody>
      </p:sp>
      <p:sp>
        <p:nvSpPr>
          <p:cNvPr id="4" name="Slide Number Placeholder 3"/>
          <p:cNvSpPr>
            <a:spLocks noGrp="1"/>
          </p:cNvSpPr>
          <p:nvPr>
            <p:ph type="sldNum" sz="quarter" idx="12"/>
          </p:nvPr>
        </p:nvSpPr>
        <p:spPr/>
        <p:txBody>
          <a:bodyPr/>
          <a:lstStyle/>
          <a:p>
            <a:fld id="{44DCD936-61EF-4CDC-A80B-3812361D96F6}" type="slidenum">
              <a:rPr lang="en-US" smtClean="0"/>
              <a:t>17</a:t>
            </a:fld>
            <a:endParaRPr lang="en-US"/>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905000"/>
            <a:ext cx="6734175" cy="2009775"/>
          </a:xfrm>
          <a:prstGeom prst="rect">
            <a:avLst/>
          </a:prstGeom>
          <a:noFill/>
          <a:ln>
            <a:noFill/>
          </a:ln>
          <a:effectLst/>
          <a:extLst/>
        </p:spPr>
      </p:pic>
    </p:spTree>
    <p:extLst>
      <p:ext uri="{BB962C8B-B14F-4D97-AF65-F5344CB8AC3E}">
        <p14:creationId xmlns:p14="http://schemas.microsoft.com/office/powerpoint/2010/main" val="839685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8.	Short term technology solutions to achieve reduction of power consumption</a:t>
            </a:r>
            <a:endParaRPr lang="en-AU" sz="3600" b="1" dirty="0">
              <a:solidFill>
                <a:srgbClr val="00B050"/>
              </a:solidFill>
            </a:endParaRPr>
          </a:p>
        </p:txBody>
      </p:sp>
      <p:sp>
        <p:nvSpPr>
          <p:cNvPr id="3" name="Content Placeholder 2"/>
          <p:cNvSpPr>
            <a:spLocks noGrp="1"/>
          </p:cNvSpPr>
          <p:nvPr>
            <p:ph idx="1"/>
          </p:nvPr>
        </p:nvSpPr>
        <p:spPr/>
        <p:txBody>
          <a:bodyPr>
            <a:normAutofit fontScale="85000" lnSpcReduction="20000"/>
          </a:bodyPr>
          <a:lstStyle/>
          <a:p>
            <a:r>
              <a:rPr lang="en-AU" dirty="0" smtClean="0"/>
              <a:t>By using energy </a:t>
            </a:r>
            <a:r>
              <a:rPr lang="en-AU" dirty="0"/>
              <a:t>efficient </a:t>
            </a:r>
            <a:r>
              <a:rPr lang="en-AU" dirty="0" smtClean="0"/>
              <a:t>hardware</a:t>
            </a:r>
          </a:p>
          <a:p>
            <a:r>
              <a:rPr lang="en-AU" dirty="0" smtClean="0"/>
              <a:t>By using low heat generating hardware</a:t>
            </a:r>
            <a:endParaRPr lang="en-AU" dirty="0"/>
          </a:p>
          <a:p>
            <a:r>
              <a:rPr lang="en-AU" dirty="0" smtClean="0"/>
              <a:t>Hibernation </a:t>
            </a:r>
            <a:r>
              <a:rPr lang="en-AU" dirty="0"/>
              <a:t>of:</a:t>
            </a:r>
          </a:p>
          <a:p>
            <a:pPr lvl="1"/>
            <a:r>
              <a:rPr lang="en-AU" dirty="0"/>
              <a:t>H</a:t>
            </a:r>
            <a:r>
              <a:rPr lang="en-AU" dirty="0" smtClean="0"/>
              <a:t>ard </a:t>
            </a:r>
            <a:r>
              <a:rPr lang="en-AU" dirty="0"/>
              <a:t>drive</a:t>
            </a:r>
          </a:p>
          <a:p>
            <a:pPr lvl="1"/>
            <a:r>
              <a:rPr lang="en-AU" dirty="0" smtClean="0"/>
              <a:t>LCD </a:t>
            </a:r>
            <a:r>
              <a:rPr lang="en-AU" dirty="0"/>
              <a:t>monitor</a:t>
            </a:r>
          </a:p>
          <a:p>
            <a:pPr lvl="1"/>
            <a:r>
              <a:rPr lang="en-AU" dirty="0" smtClean="0"/>
              <a:t>Workstation</a:t>
            </a:r>
            <a:endParaRPr lang="en-AU" dirty="0"/>
          </a:p>
          <a:p>
            <a:pPr lvl="1"/>
            <a:r>
              <a:rPr lang="en-AU" dirty="0" smtClean="0"/>
              <a:t>Multifunction </a:t>
            </a:r>
            <a:r>
              <a:rPr lang="en-AU" dirty="0"/>
              <a:t>devices</a:t>
            </a:r>
          </a:p>
          <a:p>
            <a:r>
              <a:rPr lang="en-AU" dirty="0" smtClean="0"/>
              <a:t>Remote </a:t>
            </a:r>
            <a:r>
              <a:rPr lang="en-AU" dirty="0"/>
              <a:t>energy management</a:t>
            </a:r>
          </a:p>
          <a:p>
            <a:r>
              <a:rPr lang="en-AU" dirty="0" smtClean="0"/>
              <a:t>Replacing </a:t>
            </a:r>
            <a:r>
              <a:rPr lang="en-AU" dirty="0"/>
              <a:t>desktop PCs with thin clients</a:t>
            </a:r>
          </a:p>
          <a:p>
            <a:r>
              <a:rPr lang="en-AU" dirty="0" smtClean="0"/>
              <a:t>Server </a:t>
            </a:r>
            <a:r>
              <a:rPr lang="en-AU" dirty="0"/>
              <a:t>virtualisation</a:t>
            </a:r>
          </a:p>
          <a:p>
            <a:r>
              <a:rPr lang="en-AU" dirty="0" smtClean="0"/>
              <a:t>Use </a:t>
            </a:r>
            <a:r>
              <a:rPr lang="en-AU" dirty="0"/>
              <a:t>of videoconference technology.</a:t>
            </a:r>
          </a:p>
        </p:txBody>
      </p:sp>
      <p:sp>
        <p:nvSpPr>
          <p:cNvPr id="4" name="Slide Number Placeholder 3"/>
          <p:cNvSpPr>
            <a:spLocks noGrp="1"/>
          </p:cNvSpPr>
          <p:nvPr>
            <p:ph type="sldNum" sz="quarter" idx="12"/>
          </p:nvPr>
        </p:nvSpPr>
        <p:spPr/>
        <p:txBody>
          <a:bodyPr/>
          <a:lstStyle/>
          <a:p>
            <a:fld id="{44DCD936-61EF-4CDC-A80B-3812361D96F6}" type="slidenum">
              <a:rPr lang="en-US" smtClean="0"/>
              <a:t>18</a:t>
            </a:fld>
            <a:endParaRPr lang="en-US"/>
          </a:p>
        </p:txBody>
      </p:sp>
    </p:spTree>
    <p:extLst>
      <p:ext uri="{BB962C8B-B14F-4D97-AF65-F5344CB8AC3E}">
        <p14:creationId xmlns:p14="http://schemas.microsoft.com/office/powerpoint/2010/main" val="4134975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B050"/>
                </a:solidFill>
              </a:rPr>
              <a:t>9.	Energy usage within the ICT project </a:t>
            </a:r>
            <a:endParaRPr lang="en-AU" sz="3600" b="1" dirty="0">
              <a:solidFill>
                <a:srgbClr val="00B05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35934842"/>
              </p:ext>
            </p:extLst>
          </p:nvPr>
        </p:nvGraphicFramePr>
        <p:xfrm>
          <a:off x="1447801" y="1371600"/>
          <a:ext cx="6705599" cy="4773608"/>
        </p:xfrm>
        <a:graphic>
          <a:graphicData uri="http://schemas.openxmlformats.org/drawingml/2006/table">
            <a:tbl>
              <a:tblPr firstRow="1" firstCol="1" bandRow="1">
                <a:tableStyleId>{5C22544A-7EE6-4342-B048-85BDC9FD1C3A}</a:tableStyleId>
              </a:tblPr>
              <a:tblGrid>
                <a:gridCol w="1145945"/>
                <a:gridCol w="727425"/>
                <a:gridCol w="3041235"/>
                <a:gridCol w="1790994"/>
              </a:tblGrid>
              <a:tr h="411382">
                <a:tc>
                  <a:txBody>
                    <a:bodyPr/>
                    <a:lstStyle/>
                    <a:p>
                      <a:pPr marL="0" marR="0" algn="ctr">
                        <a:lnSpc>
                          <a:spcPct val="115000"/>
                        </a:lnSpc>
                        <a:spcBef>
                          <a:spcPts val="0"/>
                        </a:spcBef>
                        <a:spcAft>
                          <a:spcPts val="1000"/>
                        </a:spcAft>
                      </a:pPr>
                      <a:r>
                        <a:rPr lang="en-US" sz="800" kern="50" dirty="0">
                          <a:effectLst/>
                        </a:rPr>
                        <a:t>Hardware</a:t>
                      </a:r>
                      <a:endParaRPr lang="en-AU" sz="800" kern="50" dirty="0">
                        <a:effectLst/>
                        <a:latin typeface="Calibri"/>
                        <a:ea typeface="SimSun"/>
                      </a:endParaRPr>
                    </a:p>
                  </a:txBody>
                  <a:tcPr marL="49856" marR="49856" marT="0" marB="0"/>
                </a:tc>
                <a:tc>
                  <a:txBody>
                    <a:bodyPr/>
                    <a:lstStyle/>
                    <a:p>
                      <a:pPr marL="0" marR="0" algn="ctr">
                        <a:lnSpc>
                          <a:spcPct val="115000"/>
                        </a:lnSpc>
                        <a:spcBef>
                          <a:spcPts val="0"/>
                        </a:spcBef>
                        <a:spcAft>
                          <a:spcPts val="1000"/>
                        </a:spcAft>
                      </a:pPr>
                      <a:r>
                        <a:rPr lang="en-US" sz="800" kern="50">
                          <a:effectLst/>
                        </a:rPr>
                        <a:t>Cost</a:t>
                      </a:r>
                      <a:endParaRPr lang="en-AU" sz="800" kern="50">
                        <a:effectLst/>
                        <a:latin typeface="Calibri"/>
                        <a:ea typeface="SimSun"/>
                      </a:endParaRPr>
                    </a:p>
                  </a:txBody>
                  <a:tcPr marL="49856" marR="49856" marT="0" marB="0"/>
                </a:tc>
                <a:tc>
                  <a:txBody>
                    <a:bodyPr/>
                    <a:lstStyle/>
                    <a:p>
                      <a:pPr marL="0" marR="0" algn="ctr">
                        <a:lnSpc>
                          <a:spcPct val="115000"/>
                        </a:lnSpc>
                        <a:spcBef>
                          <a:spcPts val="0"/>
                        </a:spcBef>
                        <a:spcAft>
                          <a:spcPts val="1000"/>
                        </a:spcAft>
                      </a:pPr>
                      <a:r>
                        <a:rPr lang="en-US" sz="800" kern="50">
                          <a:effectLst/>
                        </a:rPr>
                        <a:t>URL</a:t>
                      </a:r>
                      <a:endParaRPr lang="en-AU" sz="800" kern="50">
                        <a:effectLst/>
                        <a:latin typeface="Calibri"/>
                        <a:ea typeface="SimSun"/>
                      </a:endParaRPr>
                    </a:p>
                  </a:txBody>
                  <a:tcPr marL="49856" marR="49856" marT="0" marB="0"/>
                </a:tc>
                <a:tc>
                  <a:txBody>
                    <a:bodyPr/>
                    <a:lstStyle/>
                    <a:p>
                      <a:pPr marL="0" marR="0" algn="ctr">
                        <a:lnSpc>
                          <a:spcPct val="115000"/>
                        </a:lnSpc>
                        <a:spcBef>
                          <a:spcPts val="0"/>
                        </a:spcBef>
                        <a:spcAft>
                          <a:spcPts val="1000"/>
                        </a:spcAft>
                      </a:pPr>
                      <a:r>
                        <a:rPr lang="en-US" sz="800" kern="50">
                          <a:effectLst/>
                        </a:rPr>
                        <a:t>Average power</a:t>
                      </a:r>
                      <a:endParaRPr lang="en-AU" sz="800" kern="50">
                        <a:effectLst/>
                      </a:endParaRPr>
                    </a:p>
                    <a:p>
                      <a:pPr marL="0" marR="0" algn="ctr">
                        <a:lnSpc>
                          <a:spcPct val="115000"/>
                        </a:lnSpc>
                        <a:spcBef>
                          <a:spcPts val="0"/>
                        </a:spcBef>
                        <a:spcAft>
                          <a:spcPts val="1000"/>
                        </a:spcAft>
                      </a:pPr>
                      <a:r>
                        <a:rPr lang="en-US" sz="800" kern="50">
                          <a:effectLst/>
                        </a:rPr>
                        <a:t>E.g. browser open</a:t>
                      </a:r>
                      <a:endParaRPr lang="en-AU" sz="800" kern="50">
                        <a:effectLst/>
                        <a:latin typeface="Calibri"/>
                        <a:ea typeface="SimSun"/>
                      </a:endParaRPr>
                    </a:p>
                  </a:txBody>
                  <a:tcPr marL="49856" marR="49856" marT="0" marB="0"/>
                </a:tc>
              </a:tr>
              <a:tr h="144418">
                <a:tc>
                  <a:txBody>
                    <a:bodyPr/>
                    <a:lstStyle/>
                    <a:p>
                      <a:pPr marL="0" marR="0">
                        <a:lnSpc>
                          <a:spcPct val="115000"/>
                        </a:lnSpc>
                        <a:spcBef>
                          <a:spcPts val="0"/>
                        </a:spcBef>
                        <a:spcAft>
                          <a:spcPts val="1000"/>
                        </a:spcAft>
                      </a:pPr>
                      <a:r>
                        <a:rPr lang="en-US" sz="800" kern="50">
                          <a:effectLst/>
                        </a:rPr>
                        <a:t>Server</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$500</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Generic</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45 watts idle</a:t>
                      </a:r>
                      <a:endParaRPr lang="en-AU" sz="800" kern="50">
                        <a:effectLst/>
                        <a:latin typeface="Calibri"/>
                        <a:ea typeface="SimSun"/>
                      </a:endParaRPr>
                    </a:p>
                  </a:txBody>
                  <a:tcPr marL="49856" marR="49856" marT="0" marB="0"/>
                </a:tc>
              </a:tr>
              <a:tr h="577669">
                <a:tc>
                  <a:txBody>
                    <a:bodyPr/>
                    <a:lstStyle/>
                    <a:p>
                      <a:pPr marL="0" marR="0">
                        <a:lnSpc>
                          <a:spcPct val="115000"/>
                        </a:lnSpc>
                        <a:spcBef>
                          <a:spcPts val="0"/>
                        </a:spcBef>
                        <a:spcAft>
                          <a:spcPts val="1000"/>
                        </a:spcAft>
                      </a:pPr>
                      <a:r>
                        <a:rPr lang="en-US" sz="800" kern="50">
                          <a:effectLst/>
                        </a:rPr>
                        <a:t>Switch 24 Port TP Link TL1024d GigaBit</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$74.50</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www.digistar.com.au</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Idle 7 -8 watts (2 thin clients attached)</a:t>
                      </a:r>
                      <a:endParaRPr lang="en-AU" sz="800" kern="50">
                        <a:effectLst/>
                        <a:latin typeface="Calibri"/>
                        <a:ea typeface="SimSun"/>
                      </a:endParaRPr>
                    </a:p>
                  </a:txBody>
                  <a:tcPr marL="49856" marR="49856" marT="0" marB="0"/>
                </a:tc>
              </a:tr>
              <a:tr h="433252">
                <a:tc>
                  <a:txBody>
                    <a:bodyPr/>
                    <a:lstStyle/>
                    <a:p>
                      <a:pPr marL="0" marR="0">
                        <a:lnSpc>
                          <a:spcPct val="115000"/>
                        </a:lnSpc>
                        <a:spcBef>
                          <a:spcPts val="0"/>
                        </a:spcBef>
                        <a:spcAft>
                          <a:spcPts val="1000"/>
                        </a:spcAft>
                      </a:pPr>
                      <a:r>
                        <a:rPr lang="en-US" sz="800" kern="50">
                          <a:effectLst/>
                        </a:rPr>
                        <a:t>Thin Client x 1</a:t>
                      </a:r>
                      <a:endParaRPr lang="en-AU" sz="800" kern="50">
                        <a:effectLst/>
                      </a:endParaRPr>
                    </a:p>
                    <a:p>
                      <a:pPr marL="0" marR="0">
                        <a:lnSpc>
                          <a:spcPct val="115000"/>
                        </a:lnSpc>
                        <a:spcBef>
                          <a:spcPts val="0"/>
                        </a:spcBef>
                        <a:spcAft>
                          <a:spcPts val="1000"/>
                        </a:spcAft>
                      </a:pPr>
                      <a:r>
                        <a:rPr lang="en-US" sz="800" kern="50">
                          <a:effectLst/>
                        </a:rPr>
                        <a:t>Wyse SE3215</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n/a – Est. $40</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dirty="0">
                          <a:effectLst/>
                        </a:rPr>
                        <a:t>www.partstore.com</a:t>
                      </a:r>
                      <a:endParaRPr lang="en-AU" sz="800" kern="50" dirty="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9 watts (each)</a:t>
                      </a:r>
                      <a:endParaRPr lang="en-AU" sz="800" kern="50">
                        <a:effectLst/>
                        <a:latin typeface="Calibri"/>
                        <a:ea typeface="SimSun"/>
                      </a:endParaRPr>
                    </a:p>
                  </a:txBody>
                  <a:tcPr marL="49856" marR="49856" marT="0" marB="0"/>
                </a:tc>
              </a:tr>
              <a:tr h="288834">
                <a:tc>
                  <a:txBody>
                    <a:bodyPr/>
                    <a:lstStyle/>
                    <a:p>
                      <a:pPr marL="0" marR="0">
                        <a:lnSpc>
                          <a:spcPct val="115000"/>
                        </a:lnSpc>
                        <a:spcBef>
                          <a:spcPts val="0"/>
                        </a:spcBef>
                        <a:spcAft>
                          <a:spcPts val="1000"/>
                        </a:spcAft>
                      </a:pPr>
                      <a:r>
                        <a:rPr lang="en-US" sz="800" kern="50">
                          <a:effectLst/>
                        </a:rPr>
                        <a:t>Modem/router</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$176</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www.pcworld.idg.com.au</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6 watts + 1watt for dongle</a:t>
                      </a:r>
                      <a:endParaRPr lang="en-AU" sz="800" kern="50">
                        <a:effectLst/>
                        <a:latin typeface="Calibri"/>
                        <a:ea typeface="SimSun"/>
                      </a:endParaRPr>
                    </a:p>
                  </a:txBody>
                  <a:tcPr marL="49856" marR="49856" marT="0" marB="0"/>
                </a:tc>
              </a:tr>
              <a:tr h="411382">
                <a:tc>
                  <a:txBody>
                    <a:bodyPr/>
                    <a:lstStyle/>
                    <a:p>
                      <a:pPr marL="0" marR="0">
                        <a:lnSpc>
                          <a:spcPct val="115000"/>
                        </a:lnSpc>
                        <a:spcBef>
                          <a:spcPts val="0"/>
                        </a:spcBef>
                        <a:spcAft>
                          <a:spcPts val="1000"/>
                        </a:spcAft>
                      </a:pPr>
                      <a:r>
                        <a:rPr lang="en-US" sz="800" kern="50">
                          <a:effectLst/>
                        </a:rPr>
                        <a:t>Printer Lexmark Z12</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$25</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www.ebay.com.au</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Idle 8 -16 watts</a:t>
                      </a:r>
                      <a:endParaRPr lang="en-AU" sz="800" kern="50">
                        <a:effectLst/>
                      </a:endParaRPr>
                    </a:p>
                    <a:p>
                      <a:pPr marL="0" marR="0">
                        <a:lnSpc>
                          <a:spcPct val="115000"/>
                        </a:lnSpc>
                        <a:spcBef>
                          <a:spcPts val="0"/>
                        </a:spcBef>
                        <a:spcAft>
                          <a:spcPts val="1000"/>
                        </a:spcAft>
                      </a:pPr>
                      <a:r>
                        <a:rPr lang="en-US" sz="800" kern="50">
                          <a:effectLst/>
                        </a:rPr>
                        <a:t> </a:t>
                      </a:r>
                      <a:endParaRPr lang="en-AU" sz="800" kern="50">
                        <a:effectLst/>
                        <a:latin typeface="Calibri"/>
                        <a:ea typeface="SimSun"/>
                      </a:endParaRPr>
                    </a:p>
                  </a:txBody>
                  <a:tcPr marL="49856" marR="49856" marT="0" marB="0"/>
                </a:tc>
              </a:tr>
              <a:tr h="433252">
                <a:tc>
                  <a:txBody>
                    <a:bodyPr/>
                    <a:lstStyle/>
                    <a:p>
                      <a:pPr marL="0" marR="0">
                        <a:lnSpc>
                          <a:spcPct val="115000"/>
                        </a:lnSpc>
                        <a:spcBef>
                          <a:spcPts val="0"/>
                        </a:spcBef>
                        <a:spcAft>
                          <a:spcPts val="1000"/>
                        </a:spcAft>
                      </a:pPr>
                      <a:r>
                        <a:rPr lang="en-US" sz="800" kern="50">
                          <a:effectLst/>
                        </a:rPr>
                        <a:t>Monitor hp compact FP5315 x 2</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$25</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www.ebay.com</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18 watts (each)</a:t>
                      </a:r>
                      <a:endParaRPr lang="en-AU" sz="800" kern="50">
                        <a:effectLst/>
                        <a:latin typeface="Calibri"/>
                        <a:ea typeface="SimSun"/>
                      </a:endParaRPr>
                    </a:p>
                  </a:txBody>
                  <a:tcPr marL="49856" marR="49856" marT="0" marB="0"/>
                </a:tc>
              </a:tr>
              <a:tr h="528389">
                <a:tc>
                  <a:txBody>
                    <a:bodyPr/>
                    <a:lstStyle/>
                    <a:p>
                      <a:pPr marL="0" marR="0">
                        <a:lnSpc>
                          <a:spcPct val="115000"/>
                        </a:lnSpc>
                        <a:spcBef>
                          <a:spcPts val="0"/>
                        </a:spcBef>
                        <a:spcAft>
                          <a:spcPts val="1000"/>
                        </a:spcAft>
                      </a:pPr>
                      <a:r>
                        <a:rPr lang="en-US" sz="800" kern="50">
                          <a:effectLst/>
                        </a:rPr>
                        <a:t>Thin Client x 1</a:t>
                      </a:r>
                      <a:endParaRPr lang="en-AU" sz="800" kern="50">
                        <a:effectLst/>
                      </a:endParaRPr>
                    </a:p>
                    <a:p>
                      <a:pPr marL="0" marR="0">
                        <a:lnSpc>
                          <a:spcPct val="115000"/>
                        </a:lnSpc>
                        <a:spcBef>
                          <a:spcPts val="0"/>
                        </a:spcBef>
                        <a:spcAft>
                          <a:spcPts val="1000"/>
                        </a:spcAft>
                      </a:pPr>
                      <a:r>
                        <a:rPr lang="en-US" sz="800" kern="50">
                          <a:effectLst/>
                        </a:rPr>
                        <a:t>Ultra Thin Y210</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$74.21 USD</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www.aleixpress.com</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7 watts (each)</a:t>
                      </a:r>
                      <a:endParaRPr lang="en-AU" sz="800" kern="50">
                        <a:effectLst/>
                        <a:latin typeface="Calibri"/>
                        <a:ea typeface="SimSun"/>
                      </a:endParaRPr>
                    </a:p>
                  </a:txBody>
                  <a:tcPr marL="49856" marR="49856" marT="0" marB="0"/>
                </a:tc>
              </a:tr>
              <a:tr h="555859">
                <a:tc>
                  <a:txBody>
                    <a:bodyPr/>
                    <a:lstStyle/>
                    <a:p>
                      <a:pPr marL="0" marR="0">
                        <a:lnSpc>
                          <a:spcPct val="115000"/>
                        </a:lnSpc>
                        <a:spcBef>
                          <a:spcPts val="0"/>
                        </a:spcBef>
                        <a:spcAft>
                          <a:spcPts val="1000"/>
                        </a:spcAft>
                      </a:pPr>
                      <a:r>
                        <a:rPr lang="en-US" sz="800" kern="50">
                          <a:effectLst/>
                        </a:rPr>
                        <a:t>NAS x 1</a:t>
                      </a:r>
                      <a:endParaRPr lang="en-AU" sz="800" kern="50">
                        <a:effectLst/>
                      </a:endParaRPr>
                    </a:p>
                    <a:p>
                      <a:pPr marL="0" marR="0">
                        <a:lnSpc>
                          <a:spcPct val="115000"/>
                        </a:lnSpc>
                        <a:spcBef>
                          <a:spcPts val="0"/>
                        </a:spcBef>
                        <a:spcAft>
                          <a:spcPts val="1000"/>
                        </a:spcAft>
                      </a:pPr>
                      <a:r>
                        <a:rPr lang="en-US" sz="800" kern="50">
                          <a:effectLst/>
                        </a:rPr>
                        <a:t>TS-212 Turbo NAS</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$372.00</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u="sng" kern="50">
                          <a:effectLst/>
                          <a:hlinkClick r:id="rId2"/>
                        </a:rPr>
                        <a:t>http://web.qnap.com/pro_detail_feature.asp?p_id=192</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6 Watt (Sleeping)</a:t>
                      </a:r>
                      <a:endParaRPr lang="en-AU" sz="800" kern="50">
                        <a:effectLst/>
                      </a:endParaRPr>
                    </a:p>
                    <a:p>
                      <a:pPr marL="0" marR="0">
                        <a:lnSpc>
                          <a:spcPct val="115000"/>
                        </a:lnSpc>
                        <a:spcBef>
                          <a:spcPts val="0"/>
                        </a:spcBef>
                        <a:spcAft>
                          <a:spcPts val="1000"/>
                        </a:spcAft>
                      </a:pPr>
                      <a:r>
                        <a:rPr lang="en-US" sz="800" kern="50">
                          <a:effectLst/>
                        </a:rPr>
                        <a:t>13 Watt (Operation)</a:t>
                      </a:r>
                      <a:endParaRPr lang="en-AU" sz="800" kern="50">
                        <a:effectLst/>
                        <a:latin typeface="Calibri"/>
                        <a:ea typeface="SimSun"/>
                      </a:endParaRPr>
                    </a:p>
                  </a:txBody>
                  <a:tcPr marL="49856" marR="49856" marT="0" marB="0"/>
                </a:tc>
              </a:tr>
              <a:tr h="700337">
                <a:tc>
                  <a:txBody>
                    <a:bodyPr/>
                    <a:lstStyle/>
                    <a:p>
                      <a:pPr marL="0" marR="0">
                        <a:lnSpc>
                          <a:spcPct val="115000"/>
                        </a:lnSpc>
                        <a:spcBef>
                          <a:spcPts val="0"/>
                        </a:spcBef>
                        <a:spcAft>
                          <a:spcPts val="1000"/>
                        </a:spcAft>
                      </a:pPr>
                      <a:r>
                        <a:rPr lang="en-US" sz="800" kern="50">
                          <a:effectLst/>
                        </a:rPr>
                        <a:t>TOTAL</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$914</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 </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152 watts (Server + 2 thin clients + 3 monitors+ printer)</a:t>
                      </a:r>
                      <a:endParaRPr lang="en-AU" sz="800" kern="50">
                        <a:effectLst/>
                      </a:endParaRPr>
                    </a:p>
                    <a:p>
                      <a:pPr marL="0" marR="0">
                        <a:lnSpc>
                          <a:spcPct val="115000"/>
                        </a:lnSpc>
                        <a:spcBef>
                          <a:spcPts val="0"/>
                        </a:spcBef>
                        <a:spcAft>
                          <a:spcPts val="1000"/>
                        </a:spcAft>
                      </a:pPr>
                      <a:r>
                        <a:rPr lang="en-US" sz="800" kern="50">
                          <a:effectLst/>
                        </a:rPr>
                        <a:t>COST $0.86 per day </a:t>
                      </a:r>
                      <a:endParaRPr lang="en-AU" sz="800" kern="50">
                        <a:effectLst/>
                        <a:latin typeface="Calibri"/>
                        <a:ea typeface="SimSun"/>
                      </a:endParaRPr>
                    </a:p>
                  </a:txBody>
                  <a:tcPr marL="49856" marR="49856" marT="0" marB="0"/>
                </a:tc>
              </a:tr>
              <a:tr h="288834">
                <a:tc>
                  <a:txBody>
                    <a:bodyPr/>
                    <a:lstStyle/>
                    <a:p>
                      <a:pPr marL="0" marR="0">
                        <a:lnSpc>
                          <a:spcPct val="115000"/>
                        </a:lnSpc>
                        <a:spcBef>
                          <a:spcPts val="0"/>
                        </a:spcBef>
                        <a:spcAft>
                          <a:spcPts val="1000"/>
                        </a:spcAft>
                      </a:pPr>
                      <a:r>
                        <a:rPr lang="en-US" sz="800" kern="50">
                          <a:effectLst/>
                        </a:rPr>
                        <a:t>TOTAL (estimated)</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$2236</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a:effectLst/>
                        </a:rPr>
                        <a:t> </a:t>
                      </a:r>
                      <a:endParaRPr lang="en-AU" sz="800" kern="50">
                        <a:effectLst/>
                        <a:latin typeface="Calibri"/>
                        <a:ea typeface="SimSun"/>
                      </a:endParaRPr>
                    </a:p>
                  </a:txBody>
                  <a:tcPr marL="49856" marR="49856" marT="0" marB="0"/>
                </a:tc>
                <a:tc>
                  <a:txBody>
                    <a:bodyPr/>
                    <a:lstStyle/>
                    <a:p>
                      <a:pPr marL="0" marR="0">
                        <a:lnSpc>
                          <a:spcPct val="115000"/>
                        </a:lnSpc>
                        <a:spcBef>
                          <a:spcPts val="0"/>
                        </a:spcBef>
                        <a:spcAft>
                          <a:spcPts val="1000"/>
                        </a:spcAft>
                      </a:pPr>
                      <a:r>
                        <a:rPr lang="en-US" sz="800" kern="50" dirty="0">
                          <a:effectLst/>
                        </a:rPr>
                        <a:t>  1000 Watts (Server &amp; 20 thin clients)</a:t>
                      </a:r>
                      <a:endParaRPr lang="en-AU" sz="800" kern="50" dirty="0">
                        <a:effectLst/>
                        <a:latin typeface="Calibri"/>
                        <a:ea typeface="SimSun"/>
                      </a:endParaRPr>
                    </a:p>
                  </a:txBody>
                  <a:tcPr marL="49856" marR="49856" marT="0" marB="0"/>
                </a:tc>
              </a:tr>
            </a:tbl>
          </a:graphicData>
        </a:graphic>
      </p:graphicFrame>
      <p:sp>
        <p:nvSpPr>
          <p:cNvPr id="4" name="Slide Number Placeholder 3"/>
          <p:cNvSpPr>
            <a:spLocks noGrp="1"/>
          </p:cNvSpPr>
          <p:nvPr>
            <p:ph type="sldNum" sz="quarter" idx="12"/>
          </p:nvPr>
        </p:nvSpPr>
        <p:spPr/>
        <p:txBody>
          <a:bodyPr/>
          <a:lstStyle/>
          <a:p>
            <a:fld id="{44DCD936-61EF-4CDC-A80B-3812361D96F6}" type="slidenum">
              <a:rPr lang="en-US" smtClean="0"/>
              <a:t>19</a:t>
            </a:fld>
            <a:endParaRPr lang="en-US"/>
          </a:p>
        </p:txBody>
      </p:sp>
    </p:spTree>
    <p:extLst>
      <p:ext uri="{BB962C8B-B14F-4D97-AF65-F5344CB8AC3E}">
        <p14:creationId xmlns:p14="http://schemas.microsoft.com/office/powerpoint/2010/main" val="881350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4000" b="1" dirty="0">
                <a:solidFill>
                  <a:srgbClr val="00B050"/>
                </a:solidFill>
              </a:rPr>
              <a:t>Energy usage around the world</a:t>
            </a:r>
            <a:r>
              <a:rPr lang="en-US" b="1" dirty="0">
                <a:solidFill>
                  <a:srgbClr val="00B050"/>
                </a:solidFill>
              </a:rPr>
              <a:t/>
            </a:r>
            <a:br>
              <a:rPr lang="en-US" b="1" dirty="0">
                <a:solidFill>
                  <a:srgbClr val="00B050"/>
                </a:solidFill>
              </a:rPr>
            </a:br>
            <a:endParaRPr lang="en-AU" dirty="0"/>
          </a:p>
        </p:txBody>
      </p:sp>
      <p:sp>
        <p:nvSpPr>
          <p:cNvPr id="3" name="Content Placeholder 2"/>
          <p:cNvSpPr>
            <a:spLocks noGrp="1"/>
          </p:cNvSpPr>
          <p:nvPr>
            <p:ph idx="1"/>
          </p:nvPr>
        </p:nvSpPr>
        <p:spPr>
          <a:xfrm>
            <a:off x="457200" y="1143000"/>
            <a:ext cx="8229600" cy="4983163"/>
          </a:xfrm>
        </p:spPr>
        <p:txBody>
          <a:bodyPr>
            <a:normAutofit fontScale="70000" lnSpcReduction="20000"/>
          </a:bodyPr>
          <a:lstStyle/>
          <a:p>
            <a:endParaRPr lang="en-US" dirty="0" smtClean="0"/>
          </a:p>
          <a:p>
            <a:r>
              <a:rPr lang="en-US" dirty="0" smtClean="0"/>
              <a:t>In </a:t>
            </a:r>
            <a:r>
              <a:rPr lang="en-US" dirty="0"/>
              <a:t>2008, total worldwide energy consumption was 474 </a:t>
            </a:r>
            <a:r>
              <a:rPr lang="en-US" dirty="0" err="1"/>
              <a:t>exajoules</a:t>
            </a:r>
            <a:r>
              <a:rPr lang="en-US" dirty="0"/>
              <a:t> (474×1018 J=132,000 </a:t>
            </a:r>
            <a:r>
              <a:rPr lang="en-US" dirty="0" err="1"/>
              <a:t>TWh</a:t>
            </a:r>
            <a:r>
              <a:rPr lang="en-US" dirty="0"/>
              <a:t>). This is equivalent to an average power use of 15 terawatts (1.504×1013 W).</a:t>
            </a:r>
          </a:p>
          <a:p>
            <a:endParaRPr lang="en-US" dirty="0" smtClean="0"/>
          </a:p>
          <a:p>
            <a:r>
              <a:rPr lang="en-US" dirty="0" smtClean="0"/>
              <a:t>According </a:t>
            </a:r>
            <a:r>
              <a:rPr lang="en-US" dirty="0"/>
              <a:t>to IEA (International Energy </a:t>
            </a:r>
            <a:r>
              <a:rPr lang="en-US" dirty="0" smtClean="0"/>
              <a:t>Agency) data </a:t>
            </a:r>
            <a:r>
              <a:rPr lang="en-US" dirty="0"/>
              <a:t>from 1990 to 2008, the average energy use per person increased 10% while world population increased 27%. </a:t>
            </a:r>
            <a:endParaRPr lang="en-US" dirty="0" smtClean="0"/>
          </a:p>
          <a:p>
            <a:endParaRPr lang="en-US" dirty="0" smtClean="0"/>
          </a:p>
          <a:p>
            <a:r>
              <a:rPr lang="en-US" dirty="0"/>
              <a:t>Global warming is the rise in the average temperature of Earth's atmosphere and oceans since the late 19th century and its projected continuation. Since the early 20th century, Earth's mean surface temperature has increased by about 0.8 °C (1.4 °F), with about two-thirds of the increase occurring since 1980. </a:t>
            </a:r>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2</a:t>
            </a:fld>
            <a:endParaRPr lang="en-US"/>
          </a:p>
        </p:txBody>
      </p:sp>
    </p:spTree>
    <p:extLst>
      <p:ext uri="{BB962C8B-B14F-4D97-AF65-F5344CB8AC3E}">
        <p14:creationId xmlns:p14="http://schemas.microsoft.com/office/powerpoint/2010/main" val="1517977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a:solidFill>
                  <a:srgbClr val="00B050"/>
                </a:solidFill>
              </a:rPr>
              <a:t>10.	Recommendations and Conclusion</a:t>
            </a:r>
          </a:p>
        </p:txBody>
      </p:sp>
      <p:sp>
        <p:nvSpPr>
          <p:cNvPr id="3" name="Content Placeholder 2"/>
          <p:cNvSpPr>
            <a:spLocks noGrp="1"/>
          </p:cNvSpPr>
          <p:nvPr>
            <p:ph idx="1"/>
          </p:nvPr>
        </p:nvSpPr>
        <p:spPr/>
        <p:txBody>
          <a:bodyPr>
            <a:normAutofit fontScale="85000" lnSpcReduction="20000"/>
          </a:bodyPr>
          <a:lstStyle/>
          <a:p>
            <a:r>
              <a:rPr lang="en-AU" sz="3800" b="1" dirty="0" smtClean="0"/>
              <a:t>Recommendations</a:t>
            </a:r>
          </a:p>
          <a:p>
            <a:pPr lvl="1"/>
            <a:r>
              <a:rPr lang="en-AU" dirty="0" smtClean="0"/>
              <a:t>QNAP TS419PII is recommendation for replacement of TS211.</a:t>
            </a:r>
          </a:p>
          <a:p>
            <a:r>
              <a:rPr lang="en-AU" b="1" dirty="0"/>
              <a:t>QNAP TS419PII </a:t>
            </a:r>
            <a:r>
              <a:rPr lang="en-AU" b="1" dirty="0" smtClean="0"/>
              <a:t>Features</a:t>
            </a:r>
          </a:p>
          <a:p>
            <a:pPr lvl="1"/>
            <a:r>
              <a:rPr lang="en-AU" dirty="0" smtClean="0"/>
              <a:t>CPU – Marvell 2.0GHz</a:t>
            </a:r>
          </a:p>
          <a:p>
            <a:pPr lvl="1"/>
            <a:r>
              <a:rPr lang="en-AU" dirty="0" smtClean="0"/>
              <a:t>Number of Internal Hard Drives – 4 x SATA(II)</a:t>
            </a:r>
          </a:p>
          <a:p>
            <a:pPr lvl="1"/>
            <a:r>
              <a:rPr lang="en-AU" dirty="0" smtClean="0"/>
              <a:t>Hot Swappable Hard drive - Yes</a:t>
            </a:r>
          </a:p>
          <a:p>
            <a:pPr lvl="1"/>
            <a:r>
              <a:rPr lang="en-AU" dirty="0" smtClean="0"/>
              <a:t>Maximum raw capacity - 12TB</a:t>
            </a:r>
          </a:p>
          <a:p>
            <a:pPr lvl="1"/>
            <a:r>
              <a:rPr lang="en-AU" dirty="0" smtClean="0"/>
              <a:t>USB 3.0 – 2 Each</a:t>
            </a:r>
          </a:p>
          <a:p>
            <a:pPr lvl="1"/>
            <a:r>
              <a:rPr lang="en-AU" dirty="0" err="1" smtClean="0"/>
              <a:t>eSATA</a:t>
            </a:r>
            <a:r>
              <a:rPr lang="en-AU" dirty="0" smtClean="0"/>
              <a:t> – 2 Each</a:t>
            </a:r>
          </a:p>
          <a:p>
            <a:pPr lvl="1"/>
            <a:r>
              <a:rPr lang="en-AU" dirty="0" smtClean="0"/>
              <a:t>Transfer Performance – 109.6MB/s (Read), 75.1MB/s (Write)</a:t>
            </a:r>
          </a:p>
          <a:p>
            <a:pPr lvl="1"/>
            <a:endParaRPr lang="en-AU" dirty="0"/>
          </a:p>
          <a:p>
            <a:endParaRPr lang="en-AU" dirty="0" smtClean="0"/>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20</a:t>
            </a:fld>
            <a:endParaRPr lang="en-US"/>
          </a:p>
        </p:txBody>
      </p:sp>
    </p:spTree>
    <p:extLst>
      <p:ext uri="{BB962C8B-B14F-4D97-AF65-F5344CB8AC3E}">
        <p14:creationId xmlns:p14="http://schemas.microsoft.com/office/powerpoint/2010/main" val="3643614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rtl="0">
              <a:spcBef>
                <a:spcPct val="0"/>
              </a:spcBef>
            </a:pPr>
            <a:r>
              <a:rPr lang="en-AU" sz="3600" b="1" kern="1200" dirty="0" smtClean="0">
                <a:solidFill>
                  <a:srgbClr val="00B050"/>
                </a:solidFill>
                <a:latin typeface="+mj-lt"/>
                <a:ea typeface="+mj-ea"/>
                <a:cs typeface="+mj-cs"/>
              </a:rPr>
              <a:t>10.	Recommendations </a:t>
            </a:r>
            <a:r>
              <a:rPr lang="en-AU" sz="3600" b="1" kern="1200" dirty="0">
                <a:solidFill>
                  <a:srgbClr val="00B050"/>
                </a:solidFill>
                <a:latin typeface="+mj-lt"/>
                <a:ea typeface="+mj-ea"/>
                <a:cs typeface="+mj-cs"/>
              </a:rPr>
              <a:t>and Conclusion (Continued)</a:t>
            </a:r>
          </a:p>
        </p:txBody>
      </p:sp>
      <p:sp>
        <p:nvSpPr>
          <p:cNvPr id="3" name="Content Placeholder 2"/>
          <p:cNvSpPr>
            <a:spLocks noGrp="1"/>
          </p:cNvSpPr>
          <p:nvPr>
            <p:ph idx="1"/>
          </p:nvPr>
        </p:nvSpPr>
        <p:spPr/>
        <p:txBody>
          <a:bodyPr>
            <a:normAutofit fontScale="92500"/>
          </a:bodyPr>
          <a:lstStyle/>
          <a:p>
            <a:pPr marL="342900" lvl="1" indent="-342900">
              <a:buFont typeface="Arial" pitchFamily="34" charset="0"/>
              <a:buChar char="•"/>
            </a:pPr>
            <a:r>
              <a:rPr lang="en-AU" sz="3500" b="1" dirty="0" smtClean="0"/>
              <a:t>Conclusion</a:t>
            </a:r>
          </a:p>
          <a:p>
            <a:pPr marL="742950" lvl="2" indent="-342900"/>
            <a:r>
              <a:rPr lang="en-AU" sz="2600" dirty="0" smtClean="0"/>
              <a:t>The global warming is threating to all over the world.  Everybody has a responsible to protect the environment by reducing the usage of energy, changing the resources to green and control the waste.</a:t>
            </a:r>
          </a:p>
          <a:p>
            <a:pPr marL="742950" lvl="2" indent="-342900"/>
            <a:r>
              <a:rPr lang="en-AU" sz="2600" dirty="0" smtClean="0"/>
              <a:t>The energy price is higher and higher.  It’s effecting to every economic factors. It prevent the economic developing factor and threaten our life style. </a:t>
            </a:r>
          </a:p>
          <a:p>
            <a:pPr marL="742950" lvl="2" indent="-342900"/>
            <a:r>
              <a:rPr lang="en-AU" sz="2600" dirty="0" smtClean="0"/>
              <a:t>If we can’t find the sustainability of the energy resources and waste management, we will loose our economy growth and environmental.</a:t>
            </a:r>
          </a:p>
          <a:p>
            <a:pPr marL="342900" lvl="1" indent="-342900">
              <a:buFont typeface="Arial" pitchFamily="34" charset="0"/>
              <a:buChar char="•"/>
            </a:pPr>
            <a:endParaRPr lang="en-AU" dirty="0"/>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21</a:t>
            </a:fld>
            <a:endParaRPr lang="en-US"/>
          </a:p>
        </p:txBody>
      </p:sp>
    </p:spTree>
    <p:extLst>
      <p:ext uri="{BB962C8B-B14F-4D97-AF65-F5344CB8AC3E}">
        <p14:creationId xmlns:p14="http://schemas.microsoft.com/office/powerpoint/2010/main" val="3526105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rgbClr val="00B050"/>
                </a:solidFill>
              </a:rPr>
              <a:t>Carbon Emissions</a:t>
            </a:r>
            <a:endParaRPr lang="en-AU" sz="3600" dirty="0">
              <a:solidFill>
                <a:srgbClr val="00B050"/>
              </a:solidFill>
            </a:endParaRPr>
          </a:p>
        </p:txBody>
      </p:sp>
      <p:sp>
        <p:nvSpPr>
          <p:cNvPr id="3" name="Content Placeholder 2"/>
          <p:cNvSpPr>
            <a:spLocks noGrp="1"/>
          </p:cNvSpPr>
          <p:nvPr>
            <p:ph idx="1"/>
          </p:nvPr>
        </p:nvSpPr>
        <p:spPr/>
        <p:txBody>
          <a:bodyPr>
            <a:normAutofit fontScale="77500" lnSpcReduction="20000"/>
          </a:bodyPr>
          <a:lstStyle/>
          <a:p>
            <a:r>
              <a:rPr lang="en-US" dirty="0"/>
              <a:t>A global temperature rise of 2⁰ Celsius is considered high risk by the SEI (Stockholm Environmental Institute). Even to limit global temperature rise to 2⁰ Celsius demands a 75% decline in carbon emissions in industrial countries by 2050. Across 40 years, this averages to a 2% decrease every year. In 2011, the warming emissions of energy production continued rising regardless of the consensus of the basic problem</a:t>
            </a:r>
            <a:r>
              <a:rPr lang="en-US" dirty="0" smtClean="0"/>
              <a:t>.</a:t>
            </a:r>
          </a:p>
          <a:p>
            <a:endParaRPr lang="en-US" dirty="0" smtClean="0"/>
          </a:p>
          <a:p>
            <a:r>
              <a:rPr lang="en-US" dirty="0" smtClean="0"/>
              <a:t>According </a:t>
            </a:r>
            <a:r>
              <a:rPr lang="en-US" dirty="0"/>
              <a:t>to Robert </a:t>
            </a:r>
            <a:r>
              <a:rPr lang="en-US" dirty="0" err="1"/>
              <a:t>Engelman</a:t>
            </a:r>
            <a:r>
              <a:rPr lang="en-US" dirty="0"/>
              <a:t> (</a:t>
            </a:r>
            <a:r>
              <a:rPr lang="en-US" dirty="0" err="1"/>
              <a:t>Worldwatch</a:t>
            </a:r>
            <a:r>
              <a:rPr lang="en-US" dirty="0"/>
              <a:t> institute), in order to prevent collapse, human civilization must stop increasing emissions within a decade regardless of the economy or population (2009)</a:t>
            </a:r>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3</a:t>
            </a:fld>
            <a:endParaRPr lang="en-US"/>
          </a:p>
        </p:txBody>
      </p:sp>
    </p:spTree>
    <p:extLst>
      <p:ext uri="{BB962C8B-B14F-4D97-AF65-F5344CB8AC3E}">
        <p14:creationId xmlns:p14="http://schemas.microsoft.com/office/powerpoint/2010/main" val="2936061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dirty="0">
                <a:solidFill>
                  <a:srgbClr val="00B050"/>
                </a:solidFill>
              </a:rPr>
              <a:t>ICT and Carbon Emissions</a:t>
            </a:r>
          </a:p>
        </p:txBody>
      </p:sp>
      <p:sp>
        <p:nvSpPr>
          <p:cNvPr id="3" name="Content Placeholder 2"/>
          <p:cNvSpPr>
            <a:spLocks noGrp="1"/>
          </p:cNvSpPr>
          <p:nvPr>
            <p:ph idx="1"/>
          </p:nvPr>
        </p:nvSpPr>
        <p:spPr/>
        <p:txBody>
          <a:bodyPr>
            <a:normAutofit fontScale="85000" lnSpcReduction="10000"/>
          </a:bodyPr>
          <a:lstStyle/>
          <a:p>
            <a:r>
              <a:rPr lang="en-US" dirty="0"/>
              <a:t>Compared to other sectors, the ICT industry is responsible for a relatively small portion of global greenhouse gas emissions – about 2-to-2.5 % according to the International Telecommunications Union (ITU</a:t>
            </a:r>
            <a:r>
              <a:rPr lang="en-US" dirty="0" smtClean="0"/>
              <a:t>). </a:t>
            </a:r>
            <a:r>
              <a:rPr lang="en-US" dirty="0"/>
              <a:t>That includes emissions by ICT companies directly as well as energy consumption by ICT </a:t>
            </a:r>
            <a:r>
              <a:rPr lang="en-US" dirty="0" smtClean="0"/>
              <a:t>equipment</a:t>
            </a:r>
          </a:p>
          <a:p>
            <a:r>
              <a:rPr lang="en-US" dirty="0" smtClean="0"/>
              <a:t>However</a:t>
            </a:r>
            <a:r>
              <a:rPr lang="en-US" dirty="0"/>
              <a:t>, ICT usage is expected to expand rapidly over the coming decade, especially in developing countries. If nothing is done, the ICT contribution to global greenhouse gas emissions is projected to nearly double – to about 4% – by 2020.</a:t>
            </a:r>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4</a:t>
            </a:fld>
            <a:endParaRPr lang="en-US"/>
          </a:p>
        </p:txBody>
      </p:sp>
    </p:spTree>
    <p:extLst>
      <p:ext uri="{BB962C8B-B14F-4D97-AF65-F5344CB8AC3E}">
        <p14:creationId xmlns:p14="http://schemas.microsoft.com/office/powerpoint/2010/main" val="1425361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solidFill>
                  <a:srgbClr val="00B050"/>
                </a:solidFill>
              </a:rPr>
              <a:t>ICT and Carbon Emissions (Continued)</a:t>
            </a:r>
            <a:endParaRPr lang="en-AU" dirty="0">
              <a:solidFill>
                <a:srgbClr val="00B050"/>
              </a:solidFill>
            </a:endParaRPr>
          </a:p>
        </p:txBody>
      </p:sp>
      <p:sp>
        <p:nvSpPr>
          <p:cNvPr id="3" name="Content Placeholder 2"/>
          <p:cNvSpPr>
            <a:spLocks noGrp="1"/>
          </p:cNvSpPr>
          <p:nvPr>
            <p:ph idx="1"/>
          </p:nvPr>
        </p:nvSpPr>
        <p:spPr/>
        <p:txBody>
          <a:bodyPr/>
          <a:lstStyle/>
          <a:p>
            <a:r>
              <a:rPr lang="en-US" dirty="0"/>
              <a:t>In this age of high energy prices and environmental concerns, everyone from homeowners to the largest energy consuming businesses is interested in reducing their energy consumption. </a:t>
            </a:r>
            <a:endParaRPr lang="en-US" dirty="0" smtClean="0"/>
          </a:p>
          <a:p>
            <a:endParaRPr lang="en-AU" dirty="0"/>
          </a:p>
        </p:txBody>
      </p:sp>
      <p:sp>
        <p:nvSpPr>
          <p:cNvPr id="4" name="Slide Number Placeholder 3"/>
          <p:cNvSpPr>
            <a:spLocks noGrp="1"/>
          </p:cNvSpPr>
          <p:nvPr>
            <p:ph type="sldNum" sz="quarter" idx="12"/>
          </p:nvPr>
        </p:nvSpPr>
        <p:spPr/>
        <p:txBody>
          <a:bodyPr/>
          <a:lstStyle/>
          <a:p>
            <a:fld id="{44DCD936-61EF-4CDC-A80B-3812361D96F6}" type="slidenum">
              <a:rPr lang="en-US" smtClean="0"/>
              <a:t>5</a:t>
            </a:fld>
            <a:endParaRPr lang="en-US"/>
          </a:p>
        </p:txBody>
      </p:sp>
    </p:spTree>
    <p:extLst>
      <p:ext uri="{BB962C8B-B14F-4D97-AF65-F5344CB8AC3E}">
        <p14:creationId xmlns:p14="http://schemas.microsoft.com/office/powerpoint/2010/main" val="522830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solidFill>
                  <a:srgbClr val="00B050"/>
                </a:solidFill>
              </a:rPr>
              <a:t>ICT and Carbon </a:t>
            </a:r>
            <a:r>
              <a:rPr lang="en-AU" b="1" dirty="0" smtClean="0">
                <a:solidFill>
                  <a:srgbClr val="00B050"/>
                </a:solidFill>
              </a:rPr>
              <a:t>Emissions (Continued)</a:t>
            </a:r>
            <a:endParaRPr lang="en-AU" dirty="0">
              <a:solidFill>
                <a:srgbClr val="00B050"/>
              </a:solidFill>
            </a:endParaRPr>
          </a:p>
        </p:txBody>
      </p:sp>
      <p:sp>
        <p:nvSpPr>
          <p:cNvPr id="3" name="Content Placeholder 2"/>
          <p:cNvSpPr>
            <a:spLocks noGrp="1"/>
          </p:cNvSpPr>
          <p:nvPr>
            <p:ph idx="1"/>
          </p:nvPr>
        </p:nvSpPr>
        <p:spPr/>
        <p:txBody>
          <a:bodyPr/>
          <a:lstStyle/>
          <a:p>
            <a:endParaRPr lang="en-AU" dirty="0"/>
          </a:p>
        </p:txBody>
      </p:sp>
      <p:pic>
        <p:nvPicPr>
          <p:cNvPr id="4" name="Picture 3"/>
          <p:cNvPicPr/>
          <p:nvPr/>
        </p:nvPicPr>
        <p:blipFill>
          <a:blip r:embed="rId2"/>
          <a:stretch>
            <a:fillRect/>
          </a:stretch>
        </p:blipFill>
        <p:spPr>
          <a:xfrm>
            <a:off x="304800" y="1600200"/>
            <a:ext cx="8686800" cy="4038601"/>
          </a:xfrm>
          <a:prstGeom prst="rect">
            <a:avLst/>
          </a:prstGeom>
        </p:spPr>
      </p:pic>
      <p:sp>
        <p:nvSpPr>
          <p:cNvPr id="5" name="Slide Number Placeholder 4"/>
          <p:cNvSpPr>
            <a:spLocks noGrp="1"/>
          </p:cNvSpPr>
          <p:nvPr>
            <p:ph type="sldNum" sz="quarter" idx="12"/>
          </p:nvPr>
        </p:nvSpPr>
        <p:spPr/>
        <p:txBody>
          <a:bodyPr/>
          <a:lstStyle/>
          <a:p>
            <a:fld id="{44DCD936-61EF-4CDC-A80B-3812361D96F6}" type="slidenum">
              <a:rPr lang="en-US" smtClean="0"/>
              <a:t>6</a:t>
            </a:fld>
            <a:endParaRPr lang="en-US"/>
          </a:p>
        </p:txBody>
      </p:sp>
    </p:spTree>
    <p:extLst>
      <p:ext uri="{BB962C8B-B14F-4D97-AF65-F5344CB8AC3E}">
        <p14:creationId xmlns:p14="http://schemas.microsoft.com/office/powerpoint/2010/main" val="2949958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B050"/>
                </a:solidFill>
              </a:rPr>
              <a:t>Introduction to ICT Sustainability</a:t>
            </a:r>
            <a:endParaRPr lang="en-US" sz="3600" b="1" dirty="0">
              <a:solidFill>
                <a:srgbClr val="00B050"/>
              </a:solidFill>
            </a:endParaRPr>
          </a:p>
        </p:txBody>
      </p:sp>
      <p:sp>
        <p:nvSpPr>
          <p:cNvPr id="3" name="Content Placeholder 2"/>
          <p:cNvSpPr>
            <a:spLocks noGrp="1"/>
          </p:cNvSpPr>
          <p:nvPr>
            <p:ph idx="1"/>
          </p:nvPr>
        </p:nvSpPr>
        <p:spPr/>
        <p:txBody>
          <a:bodyPr>
            <a:normAutofit fontScale="62500" lnSpcReduction="20000"/>
          </a:bodyPr>
          <a:lstStyle/>
          <a:p>
            <a:r>
              <a:rPr lang="en-US" dirty="0" smtClean="0"/>
              <a:t>ICT Sustainability refers to environmental, social and economical sustainable for computing or Information Technology. </a:t>
            </a:r>
          </a:p>
          <a:p>
            <a:endParaRPr lang="en-US" dirty="0" smtClean="0"/>
          </a:p>
          <a:p>
            <a:r>
              <a:rPr lang="en-US" dirty="0" smtClean="0"/>
              <a:t>The practice of designing, manufacturing, using, and disposing of computers, servers, and associated subsystems—such as monitors, printers, storage devices, and networking and communications systems — efficiently and effectively with minimal or no impact on the environment.</a:t>
            </a:r>
          </a:p>
          <a:p>
            <a:endParaRPr lang="en-US" dirty="0" smtClean="0"/>
          </a:p>
          <a:p>
            <a:r>
              <a:rPr lang="en-US" dirty="0"/>
              <a:t>Many corporate IT department have Green Computing initiatives to reduce the environmental impacts of their IT operations</a:t>
            </a:r>
            <a:r>
              <a:rPr lang="en-US" dirty="0" smtClean="0"/>
              <a:t>. The goals of green computing are; </a:t>
            </a:r>
          </a:p>
          <a:p>
            <a:pPr lvl="1">
              <a:buFont typeface="Wingdings" pitchFamily="2" charset="2"/>
              <a:buChar char="ü"/>
            </a:pPr>
            <a:r>
              <a:rPr lang="en-US" dirty="0"/>
              <a:t>R</a:t>
            </a:r>
            <a:r>
              <a:rPr lang="en-US" dirty="0" smtClean="0"/>
              <a:t>educe the use of hazardous materials</a:t>
            </a:r>
          </a:p>
          <a:p>
            <a:pPr lvl="1">
              <a:buFont typeface="Wingdings" pitchFamily="2" charset="2"/>
              <a:buChar char="ü"/>
            </a:pPr>
            <a:r>
              <a:rPr lang="en-US" dirty="0" smtClean="0"/>
              <a:t>Maximize energy efficiency during the product's lifetime and</a:t>
            </a:r>
          </a:p>
          <a:p>
            <a:pPr lvl="1">
              <a:buFont typeface="Wingdings" pitchFamily="2" charset="2"/>
              <a:buChar char="ü"/>
            </a:pPr>
            <a:r>
              <a:rPr lang="en-US" dirty="0"/>
              <a:t>P</a:t>
            </a:r>
            <a:r>
              <a:rPr lang="en-US" dirty="0" smtClean="0"/>
              <a:t>romote the recyclability or biodegradability of defunct products and factory waste. </a:t>
            </a:r>
          </a:p>
        </p:txBody>
      </p:sp>
      <p:sp>
        <p:nvSpPr>
          <p:cNvPr id="4" name="Slide Number Placeholder 3"/>
          <p:cNvSpPr>
            <a:spLocks noGrp="1"/>
          </p:cNvSpPr>
          <p:nvPr>
            <p:ph type="sldNum" sz="quarter" idx="12"/>
          </p:nvPr>
        </p:nvSpPr>
        <p:spPr/>
        <p:txBody>
          <a:bodyPr/>
          <a:lstStyle/>
          <a:p>
            <a:fld id="{44DCD936-61EF-4CDC-A80B-3812361D96F6}" type="slidenum">
              <a:rPr lang="en-US" smtClean="0"/>
              <a:t>7</a:t>
            </a:fld>
            <a:endParaRPr lang="en-US"/>
          </a:p>
        </p:txBody>
      </p:sp>
    </p:spTree>
    <p:extLst>
      <p:ext uri="{BB962C8B-B14F-4D97-AF65-F5344CB8AC3E}">
        <p14:creationId xmlns:p14="http://schemas.microsoft.com/office/powerpoint/2010/main" val="444569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1.	The Basics of preparing to integrate sustainability into </a:t>
            </a:r>
            <a:r>
              <a:rPr lang="en-US" sz="3600" b="1" dirty="0" smtClean="0">
                <a:solidFill>
                  <a:srgbClr val="00B050"/>
                </a:solidFill>
              </a:rPr>
              <a:t>ICT</a:t>
            </a:r>
            <a:endParaRPr lang="en-US" sz="3600" b="1" dirty="0">
              <a:solidFill>
                <a:srgbClr val="00B050"/>
              </a:solidFill>
            </a:endParaRPr>
          </a:p>
        </p:txBody>
      </p:sp>
      <p:sp>
        <p:nvSpPr>
          <p:cNvPr id="3" name="Content Placeholder 2"/>
          <p:cNvSpPr>
            <a:spLocks noGrp="1"/>
          </p:cNvSpPr>
          <p:nvPr>
            <p:ph idx="1"/>
          </p:nvPr>
        </p:nvSpPr>
        <p:spPr/>
        <p:txBody>
          <a:bodyPr>
            <a:normAutofit/>
          </a:bodyPr>
          <a:lstStyle/>
          <a:p>
            <a:r>
              <a:rPr lang="en-US" dirty="0" smtClean="0"/>
              <a:t>Evaluate </a:t>
            </a:r>
            <a:r>
              <a:rPr lang="en-US" dirty="0"/>
              <a:t>suitable ICT projects into which sustainability can be integrated </a:t>
            </a:r>
          </a:p>
          <a:p>
            <a:r>
              <a:rPr lang="en-US" dirty="0" smtClean="0"/>
              <a:t>Negotiate </a:t>
            </a:r>
            <a:r>
              <a:rPr lang="en-US" dirty="0"/>
              <a:t>with the stakeholders to establish the extent to which sustainability is to be integrated</a:t>
            </a:r>
          </a:p>
          <a:p>
            <a:endParaRPr lang="en-US" dirty="0"/>
          </a:p>
        </p:txBody>
      </p:sp>
      <p:sp>
        <p:nvSpPr>
          <p:cNvPr id="4" name="Slide Number Placeholder 3"/>
          <p:cNvSpPr>
            <a:spLocks noGrp="1"/>
          </p:cNvSpPr>
          <p:nvPr>
            <p:ph type="sldNum" sz="quarter" idx="12"/>
          </p:nvPr>
        </p:nvSpPr>
        <p:spPr/>
        <p:txBody>
          <a:bodyPr/>
          <a:lstStyle/>
          <a:p>
            <a:fld id="{44DCD936-61EF-4CDC-A80B-3812361D96F6}" type="slidenum">
              <a:rPr lang="en-US" smtClean="0"/>
              <a:t>8</a:t>
            </a:fld>
            <a:endParaRPr lang="en-US"/>
          </a:p>
        </p:txBody>
      </p:sp>
    </p:spTree>
    <p:extLst>
      <p:ext uri="{BB962C8B-B14F-4D97-AF65-F5344CB8AC3E}">
        <p14:creationId xmlns:p14="http://schemas.microsoft.com/office/powerpoint/2010/main" val="1058905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B050"/>
                </a:solidFill>
              </a:rPr>
              <a:t>1.	The Basics of preparing to integrate sustainability into </a:t>
            </a:r>
            <a:r>
              <a:rPr lang="en-US" sz="3600" b="1" dirty="0" smtClean="0">
                <a:solidFill>
                  <a:srgbClr val="00B050"/>
                </a:solidFill>
              </a:rPr>
              <a:t>ICT (Continued)</a:t>
            </a:r>
            <a:endParaRPr lang="en-US" sz="3600" b="1" dirty="0">
              <a:solidFill>
                <a:srgbClr val="00B050"/>
              </a:solidFill>
            </a:endParaRPr>
          </a:p>
        </p:txBody>
      </p:sp>
      <p:sp>
        <p:nvSpPr>
          <p:cNvPr id="3" name="Content Placeholder 2"/>
          <p:cNvSpPr>
            <a:spLocks noGrp="1"/>
          </p:cNvSpPr>
          <p:nvPr>
            <p:ph idx="1"/>
          </p:nvPr>
        </p:nvSpPr>
        <p:spPr/>
        <p:txBody>
          <a:bodyPr>
            <a:normAutofit lnSpcReduction="10000"/>
          </a:bodyPr>
          <a:lstStyle/>
          <a:p>
            <a:r>
              <a:rPr lang="en-US" dirty="0"/>
              <a:t>P</a:t>
            </a:r>
            <a:r>
              <a:rPr lang="en-US" dirty="0" smtClean="0"/>
              <a:t>roduce an energy audit</a:t>
            </a:r>
          </a:p>
          <a:p>
            <a:r>
              <a:rPr lang="en-US" dirty="0" smtClean="0"/>
              <a:t>Choosing energy efficient hardware</a:t>
            </a:r>
          </a:p>
          <a:p>
            <a:r>
              <a:rPr lang="en-US" dirty="0" smtClean="0"/>
              <a:t>Using power management software</a:t>
            </a:r>
          </a:p>
          <a:p>
            <a:r>
              <a:rPr lang="en-US" dirty="0" smtClean="0"/>
              <a:t>Selecting energy efficient architecture with longer life cycle, better utility</a:t>
            </a:r>
          </a:p>
          <a:p>
            <a:r>
              <a:rPr lang="en-US" dirty="0" smtClean="0"/>
              <a:t>Using renewable energy</a:t>
            </a:r>
          </a:p>
          <a:p>
            <a:r>
              <a:rPr lang="en-US" dirty="0" smtClean="0"/>
              <a:t>Reducing e-waste</a:t>
            </a:r>
          </a:p>
          <a:p>
            <a:r>
              <a:rPr lang="en-US" dirty="0" smtClean="0"/>
              <a:t>Pilot projects</a:t>
            </a:r>
          </a:p>
          <a:p>
            <a:endParaRPr lang="en-US" dirty="0"/>
          </a:p>
        </p:txBody>
      </p:sp>
      <p:sp>
        <p:nvSpPr>
          <p:cNvPr id="4" name="Slide Number Placeholder 3"/>
          <p:cNvSpPr>
            <a:spLocks noGrp="1"/>
          </p:cNvSpPr>
          <p:nvPr>
            <p:ph type="sldNum" sz="quarter" idx="12"/>
          </p:nvPr>
        </p:nvSpPr>
        <p:spPr/>
        <p:txBody>
          <a:bodyPr/>
          <a:lstStyle/>
          <a:p>
            <a:fld id="{44DCD936-61EF-4CDC-A80B-3812361D96F6}" type="slidenum">
              <a:rPr lang="en-US" smtClean="0"/>
              <a:t>9</a:t>
            </a:fld>
            <a:endParaRPr lang="en-US"/>
          </a:p>
        </p:txBody>
      </p:sp>
    </p:spTree>
    <p:extLst>
      <p:ext uri="{BB962C8B-B14F-4D97-AF65-F5344CB8AC3E}">
        <p14:creationId xmlns:p14="http://schemas.microsoft.com/office/powerpoint/2010/main" val="6612855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3104</TotalTime>
  <Words>1270</Words>
  <Application>Microsoft Office PowerPoint</Application>
  <PresentationFormat>On-screen Show (4:3)</PresentationFormat>
  <Paragraphs>181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Integrate Sustainability into ICT Planning &amp; Design </vt:lpstr>
      <vt:lpstr>Energy usage around the world </vt:lpstr>
      <vt:lpstr>Carbon Emissions</vt:lpstr>
      <vt:lpstr>ICT and Carbon Emissions</vt:lpstr>
      <vt:lpstr>ICT and Carbon Emissions (Continued)</vt:lpstr>
      <vt:lpstr>ICT and Carbon Emissions (Continued)</vt:lpstr>
      <vt:lpstr>Introduction to ICT Sustainability</vt:lpstr>
      <vt:lpstr>1. The Basics of preparing to integrate sustainability into ICT</vt:lpstr>
      <vt:lpstr>1. The Basics of preparing to integrate sustainability into ICT (Continued)</vt:lpstr>
      <vt:lpstr>2. ICT sustainability from a business standpoint</vt:lpstr>
      <vt:lpstr>3. Energy efficiency as a stepping stone to sustainability</vt:lpstr>
      <vt:lpstr>4. Individual Project Strategy</vt:lpstr>
      <vt:lpstr>5. Network operation and security</vt:lpstr>
      <vt:lpstr>6. Recommended Sustainability in ICT System</vt:lpstr>
      <vt:lpstr>6. Recommended Sustainability in ICT (Continued)</vt:lpstr>
      <vt:lpstr>6. Recommended Sustainability in ICT (Continued)</vt:lpstr>
      <vt:lpstr>7. Test results</vt:lpstr>
      <vt:lpstr>8. Short term technology solutions to achieve reduction of power consumption</vt:lpstr>
      <vt:lpstr>9. Energy usage within the ICT project </vt:lpstr>
      <vt:lpstr>10. Recommendations and Conclusion</vt:lpstr>
      <vt:lpstr>10. Recommendations and Conclusion (Continued)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 Sustainability into ICT Planning &amp; Design </dc:title>
  <dc:creator>AZO</dc:creator>
  <cp:lastModifiedBy>AZO</cp:lastModifiedBy>
  <cp:revision>77</cp:revision>
  <dcterms:created xsi:type="dcterms:W3CDTF">2012-10-04T14:34:34Z</dcterms:created>
  <dcterms:modified xsi:type="dcterms:W3CDTF">2012-10-07T09:07:33Z</dcterms:modified>
</cp:coreProperties>
</file>